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6" r:id="rId2"/>
    <p:sldId id="270" r:id="rId3"/>
    <p:sldId id="266" r:id="rId4"/>
    <p:sldId id="257" r:id="rId5"/>
    <p:sldId id="258" r:id="rId6"/>
    <p:sldId id="275" r:id="rId7"/>
    <p:sldId id="274" r:id="rId8"/>
    <p:sldId id="259" r:id="rId9"/>
    <p:sldId id="277" r:id="rId10"/>
    <p:sldId id="278" r:id="rId11"/>
    <p:sldId id="267" r:id="rId12"/>
    <p:sldId id="271" r:id="rId13"/>
    <p:sldId id="272" r:id="rId14"/>
    <p:sldId id="273" r:id="rId15"/>
    <p:sldId id="260" r:id="rId16"/>
  </p:sldIdLst>
  <p:sldSz cx="9144000" cy="6858000" type="screen4x3"/>
  <p:notesSz cx="6797675" cy="9928225"/>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o" initials="m" lastIdx="2" clrIdx="0"/>
  <p:cmAuthor id="1" name="Zorana Leko" initials="Z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2124" y="-4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2B22CE8-E6CF-4D03-8405-ABB46B9A000F}" type="datetimeFigureOut">
              <a:rPr lang="bs-Latn-BA" smtClean="0"/>
              <a:pPr/>
              <a:t>25.9.2015</a:t>
            </a:fld>
            <a:endParaRPr lang="bs-Latn-B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bs-Latn-B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848B19F-ACC9-4F05-80C4-4DB6131E8260}" type="slidenum">
              <a:rPr lang="bs-Latn-BA" smtClean="0"/>
              <a:pPr/>
              <a:t>‹#›</a:t>
            </a:fld>
            <a:endParaRPr lang="bs-Latn-B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6" name="Footer Placeholder 5"/>
          <p:cNvSpPr>
            <a:spLocks noGrp="1"/>
          </p:cNvSpPr>
          <p:nvPr>
            <p:ph type="ftr" sz="quarter" idx="11"/>
          </p:nvPr>
        </p:nvSpPr>
        <p:spPr/>
        <p:txBody>
          <a:bodyPr/>
          <a:lstStyle>
            <a:extLst/>
          </a:lstStyle>
          <a:p>
            <a:endParaRPr lang="bs-Latn-BA"/>
          </a:p>
        </p:txBody>
      </p:sp>
      <p:sp>
        <p:nvSpPr>
          <p:cNvPr id="7" name="Slide Number Placeholder 6"/>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8" name="Footer Placeholder 7"/>
          <p:cNvSpPr>
            <a:spLocks noGrp="1"/>
          </p:cNvSpPr>
          <p:nvPr>
            <p:ph type="ftr" sz="quarter" idx="11"/>
          </p:nvPr>
        </p:nvSpPr>
        <p:spPr/>
        <p:txBody>
          <a:bodyPr/>
          <a:lstStyle>
            <a:extLst/>
          </a:lstStyle>
          <a:p>
            <a:endParaRPr lang="bs-Latn-BA"/>
          </a:p>
        </p:txBody>
      </p:sp>
      <p:sp>
        <p:nvSpPr>
          <p:cNvPr id="9" name="Slide Number Placeholder 8"/>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4" name="Footer Placeholder 3"/>
          <p:cNvSpPr>
            <a:spLocks noGrp="1"/>
          </p:cNvSpPr>
          <p:nvPr>
            <p:ph type="ftr" sz="quarter" idx="11"/>
          </p:nvPr>
        </p:nvSpPr>
        <p:spPr/>
        <p:txBody>
          <a:bodyPr/>
          <a:lstStyle>
            <a:extLst/>
          </a:lstStyle>
          <a:p>
            <a:endParaRPr lang="bs-Latn-BA"/>
          </a:p>
        </p:txBody>
      </p:sp>
      <p:sp>
        <p:nvSpPr>
          <p:cNvPr id="5" name="Slide Number Placeholder 4"/>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2B22CE8-E6CF-4D03-8405-ABB46B9A000F}" type="datetimeFigureOut">
              <a:rPr lang="bs-Latn-BA" smtClean="0"/>
              <a:pPr/>
              <a:t>25.9.2015</a:t>
            </a:fld>
            <a:endParaRPr lang="bs-Latn-BA"/>
          </a:p>
        </p:txBody>
      </p:sp>
      <p:sp>
        <p:nvSpPr>
          <p:cNvPr id="3" name="Footer Placeholder 2"/>
          <p:cNvSpPr>
            <a:spLocks noGrp="1"/>
          </p:cNvSpPr>
          <p:nvPr>
            <p:ph type="ftr" sz="quarter" idx="11"/>
          </p:nvPr>
        </p:nvSpPr>
        <p:spPr/>
        <p:txBody>
          <a:bodyPr/>
          <a:lstStyle>
            <a:extLst/>
          </a:lstStyle>
          <a:p>
            <a:endParaRPr lang="bs-Latn-BA"/>
          </a:p>
        </p:txBody>
      </p:sp>
      <p:sp>
        <p:nvSpPr>
          <p:cNvPr id="4" name="Slide Number Placeholder 3"/>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2B22CE8-E6CF-4D03-8405-ABB46B9A000F}" type="datetimeFigureOut">
              <a:rPr lang="bs-Latn-BA" smtClean="0"/>
              <a:pPr/>
              <a:t>25.9.2015</a:t>
            </a:fld>
            <a:endParaRPr lang="bs-Latn-BA"/>
          </a:p>
        </p:txBody>
      </p:sp>
      <p:sp>
        <p:nvSpPr>
          <p:cNvPr id="6" name="Footer Placeholder 5"/>
          <p:cNvSpPr>
            <a:spLocks noGrp="1"/>
          </p:cNvSpPr>
          <p:nvPr>
            <p:ph type="ftr" sz="quarter" idx="11"/>
          </p:nvPr>
        </p:nvSpPr>
        <p:spPr/>
        <p:txBody>
          <a:bodyPr/>
          <a:lstStyle>
            <a:extLst/>
          </a:lstStyle>
          <a:p>
            <a:endParaRPr lang="bs-Latn-BA"/>
          </a:p>
        </p:txBody>
      </p:sp>
      <p:sp>
        <p:nvSpPr>
          <p:cNvPr id="7" name="Slide Number Placeholder 6"/>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2B22CE8-E6CF-4D03-8405-ABB46B9A000F}" type="datetimeFigureOut">
              <a:rPr lang="bs-Latn-BA" smtClean="0"/>
              <a:pPr/>
              <a:t>25.9.2015</a:t>
            </a:fld>
            <a:endParaRPr lang="bs-Latn-B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bs-Latn-B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848B19F-ACC9-4F05-80C4-4DB6131E8260}" type="slidenum">
              <a:rPr lang="bs-Latn-BA" smtClean="0"/>
              <a:pPr/>
              <a:t>‹#›</a:t>
            </a:fld>
            <a:endParaRPr lang="bs-Latn-B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2B22CE8-E6CF-4D03-8405-ABB46B9A000F}" type="datetimeFigureOut">
              <a:rPr lang="bs-Latn-BA" smtClean="0"/>
              <a:pPr/>
              <a:t>25.9.2015</a:t>
            </a:fld>
            <a:endParaRPr lang="bs-Latn-B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bs-Latn-B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848B19F-ACC9-4F05-80C4-4DB6131E8260}" type="slidenum">
              <a:rPr lang="bs-Latn-BA" smtClean="0"/>
              <a:pPr/>
              <a:t>‹#›</a:t>
            </a:fld>
            <a:endParaRPr lang="bs-Latn-BA"/>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mario.nenadic@mhrr.gov.b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928934"/>
            <a:ext cx="7772400" cy="1393723"/>
          </a:xfrm>
        </p:spPr>
        <p:txBody>
          <a:bodyPr>
            <a:normAutofit/>
          </a:bodyPr>
          <a:lstStyle/>
          <a:p>
            <a:r>
              <a:rPr lang="bs-Latn-BA" sz="2000" b="1" dirty="0" smtClean="0"/>
              <a:t>INFORMATION ON ACHIEVED RESULTS IN THE PROCESS OF SANATION OF FLOOD CONSEQUENCES IN BOSNIA AND HERZEGOVINA </a:t>
            </a:r>
            <a:r>
              <a:rPr lang="bs-Latn-BA" sz="2000" dirty="0" smtClean="0"/>
              <a:t> RELATED TO THE</a:t>
            </a:r>
            <a:r>
              <a:rPr lang="bs-Latn-BA" sz="2000" b="1" dirty="0" smtClean="0"/>
              <a:t> PROBLEM OF RECONSTRUCTION OF HOUSING UNITS AND DISPLACEMENT </a:t>
            </a:r>
            <a:endParaRPr lang="bs-Latn-BA" sz="2000" b="1" dirty="0"/>
          </a:p>
        </p:txBody>
      </p:sp>
      <p:sp>
        <p:nvSpPr>
          <p:cNvPr id="3" name="Subtitle 2"/>
          <p:cNvSpPr>
            <a:spLocks noGrp="1"/>
          </p:cNvSpPr>
          <p:nvPr>
            <p:ph type="subTitle" idx="1"/>
          </p:nvPr>
        </p:nvSpPr>
        <p:spPr>
          <a:xfrm>
            <a:off x="1115616" y="5805264"/>
            <a:ext cx="7772400" cy="1199704"/>
          </a:xfrm>
        </p:spPr>
        <p:txBody>
          <a:bodyPr/>
          <a:lstStyle/>
          <a:p>
            <a:r>
              <a:rPr lang="bs-Latn-BA" b="1" dirty="0" smtClean="0"/>
              <a:t>Sarajevo, 28 September 2015</a:t>
            </a:r>
            <a:endParaRPr lang="bs-Latn-BA"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8640"/>
            <a:ext cx="9144000" cy="1279407"/>
          </a:xfrm>
          <a:prstGeom prst="rect">
            <a:avLst/>
          </a:prstGeom>
        </p:spPr>
      </p:pic>
      <p:sp>
        <p:nvSpPr>
          <p:cNvPr id="7" name="Rectangle 6"/>
          <p:cNvSpPr/>
          <p:nvPr/>
        </p:nvSpPr>
        <p:spPr>
          <a:xfrm>
            <a:off x="714348" y="1714488"/>
            <a:ext cx="7643866" cy="1477328"/>
          </a:xfrm>
          <a:prstGeom prst="rect">
            <a:avLst/>
          </a:prstGeom>
        </p:spPr>
        <p:txBody>
          <a:bodyPr wrap="square">
            <a:spAutoFit/>
          </a:bodyPr>
          <a:lstStyle/>
          <a:p>
            <a:r>
              <a:rPr lang="en-US" dirty="0" smtClean="0"/>
              <a:t>International Review Conference on the progress made in the implementation of the results of the Brussels Donors' Conference</a:t>
            </a:r>
            <a:r>
              <a:rPr lang="bs-Latn-BA" dirty="0" smtClean="0"/>
              <a:t> </a:t>
            </a:r>
            <a:r>
              <a:rPr lang="en-US" dirty="0" smtClean="0"/>
              <a:t>for Bosnia and Herzegovina and Serbia after the floods</a:t>
            </a:r>
          </a:p>
          <a:p>
            <a:r>
              <a:rPr lang="en-US" dirty="0" smtClean="0"/>
              <a:t>"Rebuilding together"</a:t>
            </a:r>
          </a:p>
          <a:p>
            <a:endParaRPr lang="en-US" dirty="0"/>
          </a:p>
        </p:txBody>
      </p:sp>
    </p:spTree>
    <p:extLst>
      <p:ext uri="{BB962C8B-B14F-4D97-AF65-F5344CB8AC3E}">
        <p14:creationId xmlns:p14="http://schemas.microsoft.com/office/powerpoint/2010/main" val="1121858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332656"/>
            <a:ext cx="8496944" cy="5976664"/>
          </a:xfrm>
        </p:spPr>
        <p:txBody>
          <a:bodyPr>
            <a:noAutofit/>
          </a:bodyPr>
          <a:lstStyle/>
          <a:p>
            <a:pPr algn="just"/>
            <a:endParaRPr lang="bs-Latn-BA" sz="1300" dirty="0"/>
          </a:p>
          <a:p>
            <a:pPr algn="just"/>
            <a:r>
              <a:rPr lang="bs-Latn-BA" sz="1300" dirty="0" smtClean="0"/>
              <a:t>A total of 43 249 housing units in Bosnia and Herzegovina were destroyed by</a:t>
            </a:r>
            <a:r>
              <a:rPr lang="en-US" sz="1300" dirty="0" smtClean="0"/>
              <a:t> flooding and landslides</a:t>
            </a:r>
            <a:r>
              <a:rPr lang="bs-Latn-BA" sz="1300" dirty="0" smtClean="0"/>
              <a:t>.</a:t>
            </a:r>
            <a:endParaRPr lang="bs-Latn-BA" sz="1300" dirty="0"/>
          </a:p>
          <a:p>
            <a:pPr algn="just"/>
            <a:r>
              <a:rPr lang="bs-Latn-BA" sz="1300" b="1" dirty="0" smtClean="0"/>
              <a:t>R</a:t>
            </a:r>
            <a:r>
              <a:rPr lang="en-US" sz="1300" b="1" dirty="0" err="1" smtClean="0"/>
              <a:t>emaining</a:t>
            </a:r>
            <a:r>
              <a:rPr lang="en-US" sz="1300" b="1" dirty="0" smtClean="0"/>
              <a:t> priority needs for rehabilitation </a:t>
            </a:r>
            <a:r>
              <a:rPr lang="bs-Latn-BA" sz="1300" b="1" dirty="0" smtClean="0"/>
              <a:t>are presented: </a:t>
            </a:r>
          </a:p>
          <a:p>
            <a:pPr marL="509588" indent="28575" algn="just">
              <a:buSzPct val="100000"/>
              <a:buFont typeface="+mj-lt"/>
              <a:buAutoNum type="romanUcPeriod"/>
            </a:pPr>
            <a:r>
              <a:rPr lang="bs-Latn-BA" sz="1300" dirty="0" smtClean="0"/>
              <a:t>Federation Government - </a:t>
            </a:r>
            <a:r>
              <a:rPr lang="en-US" sz="1300" dirty="0" smtClean="0"/>
              <a:t>The Federal Fund to support the areas affected by natural disaster</a:t>
            </a:r>
            <a:r>
              <a:rPr lang="bs-Latn-BA" sz="1300" dirty="0" smtClean="0"/>
              <a:t> - 9.5 million BAM for construction of 272 housing units destroyed in landslides in the area of Maglaj, Zavidovići, Žepče, Kakanj, Vareš, Zenica, Tuzla, Srebrenik, Gračanica and Cazin .</a:t>
            </a:r>
          </a:p>
          <a:p>
            <a:pPr marL="509588" indent="28575" algn="just">
              <a:buSzPct val="100000"/>
              <a:buFont typeface="+mj-lt"/>
              <a:buAutoNum type="romanUcPeriod"/>
            </a:pPr>
            <a:r>
              <a:rPr lang="en-US" sz="1300" dirty="0" smtClean="0"/>
              <a:t>Government of Republika Srpska / Solidarity Fund for the Reconstruction of Republika </a:t>
            </a:r>
            <a:r>
              <a:rPr lang="en-US" sz="1300" dirty="0" err="1" smtClean="0"/>
              <a:t>Srpsk</a:t>
            </a:r>
            <a:r>
              <a:rPr lang="bs-Latn-BA" sz="1300" dirty="0" smtClean="0"/>
              <a:t>a</a:t>
            </a:r>
            <a:r>
              <a:rPr lang="en-US" sz="1300" dirty="0" smtClean="0"/>
              <a:t> expressed the need to reconstruct the remaining 240 housing units</a:t>
            </a:r>
            <a:r>
              <a:rPr lang="bs-Latn-BA" sz="1300" dirty="0" smtClean="0"/>
              <a:t>.</a:t>
            </a:r>
            <a:endParaRPr lang="bs-Latn-BA" sz="1300" dirty="0"/>
          </a:p>
          <a:p>
            <a:pPr marL="509588" indent="28575" algn="just">
              <a:buSzPct val="100000"/>
              <a:buFont typeface="+mj-lt"/>
              <a:buAutoNum type="romanUcPeriod"/>
            </a:pPr>
            <a:r>
              <a:rPr lang="bs-Latn-BA" sz="1300" dirty="0" smtClean="0"/>
              <a:t> Government of Brčko District </a:t>
            </a:r>
            <a:r>
              <a:rPr lang="bs-Latn-BA" sz="1300" dirty="0"/>
              <a:t>BiH – </a:t>
            </a:r>
            <a:r>
              <a:rPr lang="bs-Latn-BA" sz="1300" dirty="0" smtClean="0"/>
              <a:t>Around </a:t>
            </a:r>
            <a:r>
              <a:rPr lang="bs-Latn-BA" sz="1300" dirty="0"/>
              <a:t>231.000,00 </a:t>
            </a:r>
            <a:r>
              <a:rPr lang="bs-Latn-BA" sz="1300" dirty="0" smtClean="0"/>
              <a:t>BAM</a:t>
            </a:r>
            <a:r>
              <a:rPr lang="en-US" sz="1300" dirty="0" smtClean="0"/>
              <a:t> for the construction of 7 new housing units that are completely destroyed by landslides in 2015. For the reconstruction of the number of housing units damaged by the consequences of last year's floods and landslides, funds have been provided in the budget of the Brcko District</a:t>
            </a:r>
            <a:r>
              <a:rPr lang="bs-Latn-BA" sz="1300" dirty="0" smtClean="0"/>
              <a:t>.</a:t>
            </a:r>
            <a:endParaRPr lang="bs-Latn-BA" sz="1300" dirty="0"/>
          </a:p>
          <a:p>
            <a:pPr algn="just"/>
            <a:r>
              <a:rPr lang="en-US" sz="1300" dirty="0" smtClean="0"/>
              <a:t>The difference in the number of damaged and reconstructed housing units and expressed needs for rehabilitation of housing units </a:t>
            </a:r>
            <a:r>
              <a:rPr lang="bs-Latn-BA" sz="1300" dirty="0" smtClean="0"/>
              <a:t>is</a:t>
            </a:r>
            <a:r>
              <a:rPr lang="en-US" sz="1300" dirty="0" smtClean="0"/>
              <a:t> </a:t>
            </a:r>
            <a:r>
              <a:rPr lang="bs-Latn-BA" sz="1300" dirty="0" smtClean="0"/>
              <a:t>mostly housing </a:t>
            </a:r>
            <a:r>
              <a:rPr lang="en-US" sz="1300" dirty="0" smtClean="0"/>
              <a:t>units </a:t>
            </a:r>
            <a:r>
              <a:rPr lang="bs-Latn-BA" sz="1300" dirty="0" smtClean="0"/>
              <a:t>becasue they were</a:t>
            </a:r>
            <a:r>
              <a:rPr lang="en-US" sz="1300" dirty="0" smtClean="0"/>
              <a:t> renewed </a:t>
            </a:r>
            <a:r>
              <a:rPr lang="bs-Latn-BA" sz="1300" dirty="0" smtClean="0"/>
              <a:t>by funds of the beneficiaries themselves but that was </a:t>
            </a:r>
            <a:r>
              <a:rPr lang="en-US" sz="1300" dirty="0" smtClean="0"/>
              <a:t>a smaller investment. Also, part of the housing units did not need</a:t>
            </a:r>
            <a:r>
              <a:rPr lang="bs-Latn-BA" sz="1300" dirty="0" smtClean="0"/>
              <a:t>ed</a:t>
            </a:r>
            <a:r>
              <a:rPr lang="en-US" sz="1300" dirty="0" smtClean="0"/>
              <a:t> assistance in the reconstruction because the repair of landslide rescued a large number of housing units (</a:t>
            </a:r>
            <a:r>
              <a:rPr lang="en-US" sz="1300" dirty="0" err="1" smtClean="0"/>
              <a:t>eg</a:t>
            </a:r>
            <a:r>
              <a:rPr lang="en-US" sz="1300" dirty="0" smtClean="0"/>
              <a:t>. The rehabilitation of the landslide in the municipality of </a:t>
            </a:r>
            <a:r>
              <a:rPr lang="en-US" sz="1300" dirty="0" err="1" smtClean="0"/>
              <a:t>Srebrenik</a:t>
            </a:r>
            <a:r>
              <a:rPr lang="en-US" sz="1300" dirty="0" smtClean="0"/>
              <a:t> and </a:t>
            </a:r>
            <a:r>
              <a:rPr lang="en-US" sz="1300" dirty="0" err="1" smtClean="0"/>
              <a:t>Sapna</a:t>
            </a:r>
            <a:r>
              <a:rPr lang="en-US" sz="1300" dirty="0" smtClean="0"/>
              <a:t> </a:t>
            </a:r>
            <a:r>
              <a:rPr lang="bs-Latn-BA" sz="1300" dirty="0" smtClean="0"/>
              <a:t>have </a:t>
            </a:r>
            <a:r>
              <a:rPr lang="en-US" sz="1300" dirty="0" smtClean="0"/>
              <a:t>saved some 2,500 housing units</a:t>
            </a:r>
            <a:r>
              <a:rPr lang="bs-Latn-BA" sz="1300" dirty="0" smtClean="0"/>
              <a:t>).</a:t>
            </a:r>
          </a:p>
          <a:p>
            <a:pPr algn="just"/>
            <a:r>
              <a:rPr lang="bs-Latn-BA" sz="1300" dirty="0" smtClean="0"/>
              <a:t>By the</a:t>
            </a:r>
            <a:r>
              <a:rPr lang="en-US" sz="1300" dirty="0" smtClean="0"/>
              <a:t> analysis of the submitted reports it was determined that damage is not fully rehabilitated </a:t>
            </a:r>
            <a:r>
              <a:rPr lang="bs-Latn-BA" sz="1300" dirty="0" smtClean="0"/>
              <a:t>by t</a:t>
            </a:r>
            <a:r>
              <a:rPr lang="en-US" sz="1300" dirty="0" smtClean="0"/>
              <a:t>he measures taken </a:t>
            </a:r>
            <a:r>
              <a:rPr lang="bs-Latn-BA" sz="1300" dirty="0" smtClean="0"/>
              <a:t>through </a:t>
            </a:r>
            <a:r>
              <a:rPr lang="en-US" sz="1300" dirty="0" smtClean="0"/>
              <a:t>budgets and donations, because </a:t>
            </a:r>
            <a:r>
              <a:rPr lang="bs-Latn-BA" sz="1300" dirty="0" smtClean="0"/>
              <a:t>by </a:t>
            </a:r>
            <a:r>
              <a:rPr lang="en-US" sz="1300" dirty="0" smtClean="0"/>
              <a:t>the solutions </a:t>
            </a:r>
            <a:r>
              <a:rPr lang="bs-Latn-BA" sz="1300" dirty="0" smtClean="0"/>
              <a:t>of </a:t>
            </a:r>
            <a:r>
              <a:rPr lang="en-US" sz="1300" dirty="0" smtClean="0"/>
              <a:t>relevant institutions</a:t>
            </a:r>
            <a:r>
              <a:rPr lang="bs-Latn-BA" sz="1300" dirty="0" smtClean="0"/>
              <a:t>, the</a:t>
            </a:r>
            <a:r>
              <a:rPr lang="en-US" sz="1300" dirty="0" smtClean="0"/>
              <a:t> </a:t>
            </a:r>
            <a:r>
              <a:rPr lang="bs-Latn-BA" sz="1300" dirty="0" smtClean="0"/>
              <a:t>sanation </a:t>
            </a:r>
            <a:r>
              <a:rPr lang="en-US" sz="1300" dirty="0" smtClean="0"/>
              <a:t>interventions were partial </a:t>
            </a:r>
            <a:r>
              <a:rPr lang="bs-Latn-BA" sz="1300" dirty="0" smtClean="0"/>
              <a:t>and </a:t>
            </a:r>
            <a:r>
              <a:rPr lang="en-US" sz="1300" dirty="0" smtClean="0"/>
              <a:t>in the amount of </a:t>
            </a:r>
            <a:r>
              <a:rPr lang="bs-Latn-BA" sz="1300" dirty="0" smtClean="0"/>
              <a:t>the </a:t>
            </a:r>
            <a:r>
              <a:rPr lang="en-US" sz="1300" dirty="0" smtClean="0"/>
              <a:t>agreed standards. For example, according to </a:t>
            </a:r>
            <a:r>
              <a:rPr lang="bs-Latn-BA" sz="1300" dirty="0" smtClean="0"/>
              <a:t>the RS Fund, </a:t>
            </a:r>
            <a:r>
              <a:rPr lang="en-US" sz="1300" dirty="0" smtClean="0"/>
              <a:t>for 13,000 housing units</a:t>
            </a:r>
            <a:r>
              <a:rPr lang="bs-Latn-BA" sz="1300" dirty="0" smtClean="0"/>
              <a:t>, the estimated damage </a:t>
            </a:r>
            <a:r>
              <a:rPr lang="en-US" sz="1300" dirty="0" smtClean="0"/>
              <a:t>was over 5,000 </a:t>
            </a:r>
            <a:r>
              <a:rPr lang="bs-Latn-BA" sz="1300" dirty="0" smtClean="0"/>
              <a:t>BA</a:t>
            </a:r>
            <a:r>
              <a:rPr lang="en-US" sz="1300" dirty="0" smtClean="0"/>
              <a:t>M </a:t>
            </a:r>
            <a:r>
              <a:rPr lang="bs-Latn-BA" sz="1300" dirty="0" smtClean="0"/>
              <a:t>but</a:t>
            </a:r>
            <a:r>
              <a:rPr lang="en-US" sz="1300" dirty="0" smtClean="0"/>
              <a:t> </a:t>
            </a:r>
            <a:r>
              <a:rPr lang="bs-Latn-BA" sz="1300" dirty="0" smtClean="0"/>
              <a:t>they only </a:t>
            </a:r>
            <a:r>
              <a:rPr lang="en-US" sz="1300" dirty="0" smtClean="0"/>
              <a:t>received 5,000 </a:t>
            </a:r>
            <a:r>
              <a:rPr lang="bs-Latn-BA" sz="1300" dirty="0" smtClean="0"/>
              <a:t>BA</a:t>
            </a:r>
            <a:r>
              <a:rPr lang="en-US" sz="1300" dirty="0" smtClean="0"/>
              <a:t>M with VAT. A number of payment cards – vouchers</a:t>
            </a:r>
            <a:r>
              <a:rPr lang="bs-Latn-BA" sz="1300" dirty="0" smtClean="0"/>
              <a:t>, beneficiaries could, </a:t>
            </a:r>
            <a:r>
              <a:rPr lang="en-US" sz="1300" dirty="0" smtClean="0"/>
              <a:t>instead of reconstruction of housing units</a:t>
            </a:r>
            <a:r>
              <a:rPr lang="bs-Latn-BA" sz="1300" dirty="0" smtClean="0"/>
              <a:t>, </a:t>
            </a:r>
            <a:r>
              <a:rPr lang="en-US" sz="1300" dirty="0" smtClean="0"/>
              <a:t>use</a:t>
            </a:r>
            <a:r>
              <a:rPr lang="bs-Latn-BA" sz="1300" dirty="0" smtClean="0"/>
              <a:t> </a:t>
            </a:r>
            <a:r>
              <a:rPr lang="en-US" sz="1300" dirty="0" smtClean="0"/>
              <a:t>for the purchase of furniture, etc.</a:t>
            </a:r>
            <a:r>
              <a:rPr lang="bs-Latn-BA" sz="1300" dirty="0" smtClean="0"/>
              <a:t>.</a:t>
            </a:r>
            <a:endParaRPr lang="bs-Latn-BA" sz="1300" dirty="0"/>
          </a:p>
        </p:txBody>
      </p:sp>
    </p:spTree>
    <p:extLst>
      <p:ext uri="{BB962C8B-B14F-4D97-AF65-F5344CB8AC3E}">
        <p14:creationId xmlns:p14="http://schemas.microsoft.com/office/powerpoint/2010/main" val="3010314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12776"/>
            <a:ext cx="8229600" cy="4536504"/>
          </a:xfrm>
        </p:spPr>
        <p:txBody>
          <a:bodyPr>
            <a:normAutofit/>
          </a:bodyPr>
          <a:lstStyle/>
          <a:p>
            <a:pPr algn="just"/>
            <a:r>
              <a:rPr lang="en-US" sz="1700" dirty="0" smtClean="0"/>
              <a:t>Secured funds are not sufficient for the complete reconstruction of housing stock damaged in landslides and floods</a:t>
            </a:r>
            <a:r>
              <a:rPr lang="hr-HR" sz="1700" dirty="0" smtClean="0"/>
              <a:t>;</a:t>
            </a:r>
          </a:p>
          <a:p>
            <a:pPr algn="just"/>
            <a:r>
              <a:rPr lang="en-US" sz="1700" dirty="0" smtClean="0"/>
              <a:t>Undeveloped system for resolving the </a:t>
            </a:r>
            <a:r>
              <a:rPr lang="bs-Latn-BA" sz="1700" dirty="0" smtClean="0"/>
              <a:t>issues</a:t>
            </a:r>
            <a:r>
              <a:rPr lang="en-US" sz="1700" dirty="0" smtClean="0"/>
              <a:t> caused b</a:t>
            </a:r>
            <a:r>
              <a:rPr lang="bs-Latn-BA" sz="1700" dirty="0" smtClean="0"/>
              <a:t>y</a:t>
            </a:r>
            <a:r>
              <a:rPr lang="en-US" sz="1700" dirty="0" smtClean="0"/>
              <a:t> landslides in the housing </a:t>
            </a:r>
            <a:r>
              <a:rPr lang="bs-Latn-BA" sz="1700" dirty="0" smtClean="0"/>
              <a:t>stock</a:t>
            </a:r>
            <a:r>
              <a:rPr lang="hr-HR" sz="1700" dirty="0" smtClean="0"/>
              <a:t>;</a:t>
            </a:r>
          </a:p>
          <a:p>
            <a:pPr algn="just"/>
            <a:r>
              <a:rPr lang="en-US" sz="1700" dirty="0" smtClean="0"/>
              <a:t>There is no adequate actions on the prevention of new floods (</a:t>
            </a:r>
            <a:r>
              <a:rPr lang="bs-Latn-BA" sz="1700" dirty="0" smtClean="0"/>
              <a:t>part </a:t>
            </a:r>
            <a:r>
              <a:rPr lang="en-US" sz="1700" dirty="0" smtClean="0"/>
              <a:t>of the housing stock </a:t>
            </a:r>
            <a:r>
              <a:rPr lang="bs-Latn-BA" sz="1700" dirty="0" smtClean="0"/>
              <a:t>was </a:t>
            </a:r>
            <a:r>
              <a:rPr lang="en-US" sz="1700" dirty="0" smtClean="0"/>
              <a:t>damaged twice-May 2014 and August 2014, and </a:t>
            </a:r>
            <a:r>
              <a:rPr lang="bs-Latn-BA" sz="1700" dirty="0" smtClean="0"/>
              <a:t>there is a </a:t>
            </a:r>
            <a:r>
              <a:rPr lang="en-US" sz="1700" dirty="0" smtClean="0"/>
              <a:t>risk of new flooding due to inadequate prevention</a:t>
            </a:r>
            <a:r>
              <a:rPr lang="hr-HR" sz="1700" dirty="0" smtClean="0"/>
              <a:t>);</a:t>
            </a:r>
          </a:p>
          <a:p>
            <a:pPr algn="just"/>
            <a:r>
              <a:rPr lang="bs-Latn-BA" sz="1700" dirty="0" smtClean="0"/>
              <a:t>In t</a:t>
            </a:r>
            <a:r>
              <a:rPr lang="en-US" sz="1700" dirty="0" smtClean="0"/>
              <a:t>he collective accommodation centers (16 centers) are still residing between 650 and 670 people whose housing units were destroyed due to the effects of floods and landslides (data IOM</a:t>
            </a:r>
            <a:r>
              <a:rPr lang="hr-HR" sz="1700" dirty="0" smtClean="0"/>
              <a:t>);</a:t>
            </a:r>
          </a:p>
          <a:p>
            <a:pPr algn="just"/>
            <a:r>
              <a:rPr lang="en-US" sz="1700" dirty="0" smtClean="0"/>
              <a:t>Landslides are a particular problem (physical damage problems - lack of location / place where the units</a:t>
            </a:r>
            <a:r>
              <a:rPr lang="bs-Latn-BA" sz="1700" dirty="0" smtClean="0"/>
              <a:t> might be</a:t>
            </a:r>
            <a:r>
              <a:rPr lang="en-US" sz="1700" dirty="0" smtClean="0"/>
              <a:t> located, the lack of sites, which would be allocated for the construction of new housing</a:t>
            </a:r>
            <a:r>
              <a:rPr lang="bs-Latn-BA" sz="1700" dirty="0" smtClean="0"/>
              <a:t> units,</a:t>
            </a:r>
            <a:r>
              <a:rPr lang="en-US" sz="1700" dirty="0" smtClean="0"/>
              <a:t> owned by municipalities, lack of funds, the problems with the administration, permits, infrastructure in new locations, increased cost of new buildings, etc.</a:t>
            </a:r>
            <a:r>
              <a:rPr lang="hr-HR" sz="1700" dirty="0" smtClean="0"/>
              <a:t>.).</a:t>
            </a:r>
          </a:p>
          <a:p>
            <a:pPr marL="109728" indent="0">
              <a:buNone/>
            </a:pPr>
            <a:endParaRPr lang="hr-HR" dirty="0" smtClean="0"/>
          </a:p>
          <a:p>
            <a:endParaRPr lang="hr-HR" dirty="0"/>
          </a:p>
        </p:txBody>
      </p:sp>
      <p:sp>
        <p:nvSpPr>
          <p:cNvPr id="2" name="Title 1"/>
          <p:cNvSpPr>
            <a:spLocks noGrp="1"/>
          </p:cNvSpPr>
          <p:nvPr>
            <p:ph type="title"/>
          </p:nvPr>
        </p:nvSpPr>
        <p:spPr/>
        <p:txBody>
          <a:bodyPr>
            <a:normAutofit/>
          </a:bodyPr>
          <a:lstStyle/>
          <a:p>
            <a:r>
              <a:rPr lang="hr-HR" sz="3200" dirty="0" smtClean="0"/>
              <a:t>IDENTIFIED ISSUES </a:t>
            </a:r>
            <a:endParaRPr lang="hr-HR"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700808"/>
            <a:ext cx="8280920" cy="4752528"/>
          </a:xfrm>
        </p:spPr>
        <p:txBody>
          <a:bodyPr>
            <a:normAutofit fontScale="92500" lnSpcReduction="20000"/>
          </a:bodyPr>
          <a:lstStyle/>
          <a:p>
            <a:pPr marL="109728" indent="0" algn="just">
              <a:buNone/>
            </a:pPr>
            <a:r>
              <a:rPr lang="bs-Latn-BA" sz="2000" b="1" dirty="0" smtClean="0"/>
              <a:t>UPCOMING ACTIVITIES:</a:t>
            </a:r>
          </a:p>
          <a:p>
            <a:pPr algn="just">
              <a:spcBef>
                <a:spcPts val="600"/>
              </a:spcBef>
              <a:buSzPct val="100000"/>
              <a:buFontTx/>
              <a:buChar char="‣"/>
            </a:pPr>
            <a:r>
              <a:rPr lang="en-US" sz="2000" dirty="0" smtClean="0"/>
              <a:t>From the funds DEU / IPA 2011/2012/2013 UNDP </a:t>
            </a:r>
            <a:r>
              <a:rPr lang="bs-Latn-BA" sz="2000" dirty="0" smtClean="0"/>
              <a:t>it is </a:t>
            </a:r>
            <a:r>
              <a:rPr lang="en-US" sz="2000" dirty="0" smtClean="0"/>
              <a:t>in progress the renovation of </a:t>
            </a:r>
            <a:r>
              <a:rPr lang="bs-Latn-BA" sz="2000" dirty="0" smtClean="0"/>
              <a:t>1600 </a:t>
            </a:r>
            <a:r>
              <a:rPr lang="en-US" sz="2000" dirty="0" smtClean="0"/>
              <a:t>housing units of a total of 4,600 </a:t>
            </a:r>
            <a:r>
              <a:rPr lang="bs-Latn-BA" sz="2000" dirty="0" smtClean="0"/>
              <a:t>approved </a:t>
            </a:r>
            <a:r>
              <a:rPr lang="en-US" sz="2000" dirty="0" smtClean="0"/>
              <a:t>housing units</a:t>
            </a:r>
            <a:r>
              <a:rPr lang="bs-Latn-BA" sz="2000" dirty="0" smtClean="0"/>
              <a:t>.*</a:t>
            </a:r>
          </a:p>
          <a:p>
            <a:pPr algn="just">
              <a:buSzPct val="100000"/>
              <a:buFontTx/>
              <a:buChar char="‣"/>
            </a:pPr>
            <a:r>
              <a:rPr lang="bs-Latn-BA" sz="2000" dirty="0" smtClean="0"/>
              <a:t>Hilfswerk Austria International – Project Roma i floods– construction of 140 housing units.</a:t>
            </a:r>
          </a:p>
          <a:p>
            <a:pPr algn="just">
              <a:buSzPct val="100000"/>
              <a:buFontTx/>
              <a:buChar char="‣"/>
            </a:pPr>
            <a:r>
              <a:rPr lang="en-US" sz="2000" dirty="0" smtClean="0"/>
              <a:t>The Federal Fund to support the areas affected by natural disaster </a:t>
            </a:r>
            <a:r>
              <a:rPr lang="bs-Latn-BA" sz="2000" dirty="0" smtClean="0"/>
              <a:t>in the territory of FBiH –</a:t>
            </a:r>
            <a:r>
              <a:rPr lang="en-US" sz="2000" dirty="0" smtClean="0"/>
              <a:t> </a:t>
            </a:r>
            <a:r>
              <a:rPr lang="bs-Latn-BA" sz="2000" dirty="0" smtClean="0"/>
              <a:t>in the </a:t>
            </a:r>
            <a:r>
              <a:rPr lang="en-US" sz="2000" dirty="0" smtClean="0"/>
              <a:t>reconstruction </a:t>
            </a:r>
            <a:r>
              <a:rPr lang="bs-Latn-BA" sz="2000" dirty="0" smtClean="0"/>
              <a:t>process are</a:t>
            </a:r>
            <a:r>
              <a:rPr lang="en-US" sz="2000" dirty="0" smtClean="0"/>
              <a:t>100 housing units damaged by floods and landslides, as well as the rehabilitation of landslides in the amount of 1,530,499.15 </a:t>
            </a:r>
            <a:r>
              <a:rPr lang="bs-Latn-BA" sz="2000" dirty="0" smtClean="0"/>
              <a:t>BAM</a:t>
            </a:r>
            <a:r>
              <a:rPr lang="en-US" sz="2000" dirty="0" smtClean="0"/>
              <a:t> </a:t>
            </a:r>
            <a:r>
              <a:rPr lang="bs-Latn-BA" sz="2000" dirty="0" smtClean="0"/>
              <a:t>and this </a:t>
            </a:r>
            <a:r>
              <a:rPr lang="en-US" sz="2000" dirty="0" smtClean="0"/>
              <a:t>rehabilitation will save endangered residential units</a:t>
            </a:r>
            <a:r>
              <a:rPr lang="bs-Latn-BA" sz="2000" dirty="0" smtClean="0"/>
              <a:t>.</a:t>
            </a:r>
            <a:endParaRPr lang="bs-Latn-BA" dirty="0" smtClean="0"/>
          </a:p>
          <a:p>
            <a:pPr marL="109728" indent="0">
              <a:buNone/>
            </a:pPr>
            <a:endParaRPr lang="bs-Latn-BA" sz="1300" dirty="0" smtClean="0"/>
          </a:p>
          <a:p>
            <a:pPr marL="109728" indent="0">
              <a:buNone/>
            </a:pPr>
            <a:endParaRPr lang="bs-Latn-BA" sz="1300" dirty="0"/>
          </a:p>
          <a:p>
            <a:pPr marL="109728" indent="0">
              <a:buNone/>
            </a:pPr>
            <a:endParaRPr lang="bs-Latn-BA" sz="1300" dirty="0" smtClean="0"/>
          </a:p>
          <a:p>
            <a:pPr marL="109728" indent="0">
              <a:buNone/>
            </a:pPr>
            <a:endParaRPr lang="bs-Latn-BA" sz="1300" dirty="0" smtClean="0"/>
          </a:p>
          <a:p>
            <a:pPr marL="109728" indent="0">
              <a:buNone/>
              <a:tabLst>
                <a:tab pos="355600" algn="l"/>
              </a:tabLst>
            </a:pPr>
            <a:r>
              <a:rPr lang="bs-Latn-BA" sz="1300" dirty="0" smtClean="0"/>
              <a:t>*	</a:t>
            </a:r>
            <a:r>
              <a:rPr lang="en-US" sz="1300" dirty="0" smtClean="0"/>
              <a:t> Current activities</a:t>
            </a:r>
            <a:r>
              <a:rPr lang="bs-Latn-BA" sz="1300" dirty="0" smtClean="0"/>
              <a:t> are</a:t>
            </a:r>
            <a:r>
              <a:rPr lang="en-US" sz="1300" dirty="0" smtClean="0"/>
              <a:t> already </a:t>
            </a:r>
            <a:r>
              <a:rPr lang="bs-Latn-BA" sz="1300" dirty="0" smtClean="0"/>
              <a:t>presented</a:t>
            </a:r>
            <a:r>
              <a:rPr lang="en-US" sz="1300" dirty="0" smtClean="0"/>
              <a:t> in the</a:t>
            </a:r>
            <a:r>
              <a:rPr lang="bs-Latn-BA" sz="1300" dirty="0" smtClean="0"/>
              <a:t> secured</a:t>
            </a:r>
            <a:r>
              <a:rPr lang="en-US" sz="1300" dirty="0" smtClean="0"/>
              <a:t> funds in </a:t>
            </a:r>
            <a:r>
              <a:rPr lang="bs-Latn-BA" sz="1300" dirty="0" smtClean="0"/>
              <a:t>the </a:t>
            </a:r>
            <a:r>
              <a:rPr lang="en-US" sz="1300" dirty="0" smtClean="0"/>
              <a:t>part </a:t>
            </a:r>
            <a:r>
              <a:rPr lang="bs-Latn-BA" sz="1300" dirty="0" smtClean="0"/>
              <a:t>-</a:t>
            </a:r>
            <a:r>
              <a:rPr lang="en-US" sz="1300" dirty="0" smtClean="0"/>
              <a:t>Review of results achieved in the reconstruction of housing units damaged by floods in 2014 </a:t>
            </a:r>
            <a:r>
              <a:rPr lang="bs-Latn-BA" dirty="0"/>
              <a:t/>
            </a:r>
            <a:br>
              <a:rPr lang="bs-Latn-BA" dirty="0"/>
            </a:br>
            <a:endParaRPr lang="bs-Latn-BA" dirty="0" smtClean="0"/>
          </a:p>
        </p:txBody>
      </p:sp>
      <p:sp>
        <p:nvSpPr>
          <p:cNvPr id="3" name="Title 2"/>
          <p:cNvSpPr>
            <a:spLocks noGrp="1"/>
          </p:cNvSpPr>
          <p:nvPr>
            <p:ph type="title"/>
          </p:nvPr>
        </p:nvSpPr>
        <p:spPr>
          <a:xfrm>
            <a:off x="395536" y="548680"/>
            <a:ext cx="8435280" cy="1008112"/>
          </a:xfrm>
        </p:spPr>
        <p:txBody>
          <a:bodyPr>
            <a:normAutofit fontScale="90000"/>
          </a:bodyPr>
          <a:lstStyle/>
          <a:p>
            <a:pPr>
              <a:tabLst>
                <a:tab pos="1431925" algn="l"/>
              </a:tabLst>
            </a:pPr>
            <a:r>
              <a:rPr lang="bs-Latn-BA" sz="3600" dirty="0" smtClean="0"/>
              <a:t/>
            </a:r>
            <a:br>
              <a:rPr lang="bs-Latn-BA" sz="3600" dirty="0" smtClean="0"/>
            </a:br>
            <a:r>
              <a:rPr lang="bs-Latn-BA" sz="3600" dirty="0" smtClean="0"/>
              <a:t/>
            </a:r>
            <a:br>
              <a:rPr lang="bs-Latn-BA" sz="3600" dirty="0" smtClean="0"/>
            </a:br>
            <a:r>
              <a:rPr lang="bs-Latn-BA" sz="3600" dirty="0"/>
              <a:t/>
            </a:r>
            <a:br>
              <a:rPr lang="bs-Latn-BA" sz="3600" dirty="0"/>
            </a:br>
            <a:r>
              <a:rPr lang="bs-Latn-BA" sz="3600" dirty="0" smtClean="0"/>
              <a:t/>
            </a:r>
            <a:br>
              <a:rPr lang="bs-Latn-BA" sz="3600" dirty="0" smtClean="0"/>
            </a:br>
            <a:r>
              <a:rPr lang="bs-Latn-BA" sz="3600" dirty="0"/>
              <a:t/>
            </a:r>
            <a:br>
              <a:rPr lang="bs-Latn-BA" sz="3600" dirty="0"/>
            </a:br>
            <a:r>
              <a:rPr lang="bs-Latn-BA" sz="3100" dirty="0" smtClean="0"/>
              <a:t>II PART- </a:t>
            </a:r>
            <a:r>
              <a:rPr lang="en-US" sz="3100" dirty="0" smtClean="0"/>
              <a:t>Current and upcoming activities, the remaining needs and priorities </a:t>
            </a:r>
            <a:r>
              <a:rPr lang="bs-Latn-BA" sz="3600" dirty="0"/>
              <a:t/>
            </a:r>
            <a:br>
              <a:rPr lang="bs-Latn-BA" sz="3600" dirty="0"/>
            </a:br>
            <a:r>
              <a:rPr lang="bs-Latn-BA" sz="3600" dirty="0" smtClean="0"/>
              <a:t/>
            </a:r>
            <a:br>
              <a:rPr lang="bs-Latn-BA" sz="3600" dirty="0" smtClean="0"/>
            </a:br>
            <a:r>
              <a:rPr lang="it-IT" sz="3600" dirty="0"/>
              <a:t/>
            </a:r>
            <a:br>
              <a:rPr lang="it-IT" sz="3600" dirty="0"/>
            </a:br>
            <a:r>
              <a:rPr lang="it-IT" sz="3600" dirty="0"/>
              <a:t/>
            </a:r>
            <a:br>
              <a:rPr lang="it-IT" sz="3600" dirty="0"/>
            </a:br>
            <a:r>
              <a:rPr lang="bs-Latn-BA" dirty="0" smtClean="0"/>
              <a:t/>
            </a:r>
            <a:br>
              <a:rPr lang="bs-Latn-BA" dirty="0" smtClean="0"/>
            </a:br>
            <a:endParaRPr lang="bs-Latn-BA" dirty="0"/>
          </a:p>
        </p:txBody>
      </p:sp>
    </p:spTree>
    <p:extLst>
      <p:ext uri="{BB962C8B-B14F-4D97-AF65-F5344CB8AC3E}">
        <p14:creationId xmlns:p14="http://schemas.microsoft.com/office/powerpoint/2010/main" val="8655616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340768"/>
            <a:ext cx="8229600" cy="4669979"/>
          </a:xfrm>
        </p:spPr>
        <p:txBody>
          <a:bodyPr>
            <a:normAutofit/>
          </a:bodyPr>
          <a:lstStyle/>
          <a:p>
            <a:pPr algn="just">
              <a:spcBef>
                <a:spcPts val="600"/>
              </a:spcBef>
              <a:buSzPct val="100000"/>
              <a:buFont typeface="Lucida Sans Unicode" pitchFamily="34" charset="0"/>
              <a:buChar char="‣"/>
            </a:pPr>
            <a:r>
              <a:rPr lang="bs-Latn-BA" sz="1800" dirty="0" smtClean="0"/>
              <a:t>About </a:t>
            </a:r>
            <a:r>
              <a:rPr lang="bs-Latn-BA" sz="1800" b="1" dirty="0" smtClean="0"/>
              <a:t>43.249 housing units </a:t>
            </a:r>
            <a:r>
              <a:rPr lang="bs-Latn-BA" sz="1800" dirty="0" smtClean="0"/>
              <a:t>were destroyed in the floods and landslide in Bosnia and Herzegovina .</a:t>
            </a:r>
          </a:p>
          <a:p>
            <a:pPr algn="just">
              <a:spcBef>
                <a:spcPts val="600"/>
              </a:spcBef>
              <a:buSzPct val="100000"/>
              <a:buFont typeface="Lucida Sans Unicode" pitchFamily="34" charset="0"/>
              <a:buChar char="‣"/>
            </a:pPr>
            <a:r>
              <a:rPr lang="bs-Latn-BA" sz="1800" dirty="0" smtClean="0"/>
              <a:t>Until today it was reconstruced </a:t>
            </a:r>
            <a:r>
              <a:rPr lang="bs-Latn-BA" sz="1800" b="1" dirty="0" smtClean="0"/>
              <a:t>29.905 housing units </a:t>
            </a:r>
            <a:r>
              <a:rPr lang="bs-Latn-BA" sz="1800" dirty="0" smtClean="0"/>
              <a:t>from the budget and donors funds. </a:t>
            </a:r>
          </a:p>
          <a:p>
            <a:pPr algn="just">
              <a:spcBef>
                <a:spcPts val="600"/>
              </a:spcBef>
              <a:buSzPct val="100000"/>
              <a:buFont typeface="Lucida Sans Unicode" pitchFamily="34" charset="0"/>
              <a:buChar char="‣"/>
            </a:pPr>
            <a:r>
              <a:rPr lang="en-US" sz="1800" dirty="0" smtClean="0"/>
              <a:t>The difference between the damaged / destroyed and reconstructed housing units </a:t>
            </a:r>
            <a:r>
              <a:rPr lang="bs-Latn-BA" sz="1800" dirty="0" smtClean="0"/>
              <a:t>:</a:t>
            </a:r>
          </a:p>
          <a:p>
            <a:pPr marL="109728" indent="0" algn="just">
              <a:spcBef>
                <a:spcPts val="600"/>
              </a:spcBef>
              <a:buSzPct val="100000"/>
              <a:buNone/>
              <a:tabLst>
                <a:tab pos="355600" algn="l"/>
              </a:tabLst>
            </a:pPr>
            <a:r>
              <a:rPr lang="bs-Latn-BA" sz="1800" dirty="0"/>
              <a:t>	</a:t>
            </a:r>
            <a:r>
              <a:rPr lang="bs-Latn-BA" sz="1800" dirty="0" smtClean="0"/>
              <a:t>- an unkonown number of housing units which were reconstructed by own funds (smaller investments).</a:t>
            </a:r>
          </a:p>
          <a:p>
            <a:pPr marL="109728" indent="0" algn="just">
              <a:spcBef>
                <a:spcPts val="600"/>
              </a:spcBef>
              <a:buSzPct val="100000"/>
              <a:buNone/>
              <a:tabLst>
                <a:tab pos="355600" algn="l"/>
              </a:tabLst>
            </a:pPr>
            <a:r>
              <a:rPr lang="bs-Latn-BA" sz="1800" dirty="0" smtClean="0"/>
              <a:t>	-</a:t>
            </a:r>
            <a:r>
              <a:rPr lang="en-US" sz="1800" dirty="0" smtClean="0"/>
              <a:t> an unknown number of housing units which not required reconstruction, </a:t>
            </a:r>
            <a:r>
              <a:rPr lang="bs-Latn-BA" sz="1800" dirty="0" smtClean="0"/>
              <a:t>but</a:t>
            </a:r>
            <a:r>
              <a:rPr lang="en-US" sz="1800" dirty="0" smtClean="0"/>
              <a:t> they were registered as damaged due to flood</a:t>
            </a:r>
            <a:r>
              <a:rPr lang="bs-Latn-BA" sz="1800" dirty="0" smtClean="0"/>
              <a:t>.</a:t>
            </a:r>
          </a:p>
          <a:p>
            <a:pPr algn="just">
              <a:spcBef>
                <a:spcPts val="600"/>
              </a:spcBef>
              <a:buSzPct val="100000"/>
              <a:buFont typeface="Lucida Sans Unicode" pitchFamily="34" charset="0"/>
              <a:buChar char="‣"/>
            </a:pPr>
            <a:r>
              <a:rPr lang="en-US" sz="1800" dirty="0" smtClean="0"/>
              <a:t>For the reconstruction of the remaining 519 housing units </a:t>
            </a:r>
            <a:r>
              <a:rPr lang="bs-Latn-BA" sz="1800" dirty="0" smtClean="0"/>
              <a:t>is</a:t>
            </a:r>
            <a:r>
              <a:rPr lang="en-US" sz="1800" dirty="0" smtClean="0"/>
              <a:t> needed approximately 19,000,000.00 </a:t>
            </a:r>
            <a:r>
              <a:rPr lang="bs-Latn-BA" sz="1800" dirty="0" smtClean="0"/>
              <a:t>BA</a:t>
            </a:r>
            <a:r>
              <a:rPr lang="en-US" sz="1800" dirty="0" smtClean="0"/>
              <a:t>M (rehabilitation of landslides and building </a:t>
            </a:r>
            <a:r>
              <a:rPr lang="bs-Latn-BA" sz="1800" dirty="0" smtClean="0"/>
              <a:t>of </a:t>
            </a:r>
            <a:r>
              <a:rPr lang="en-US" sz="1800" dirty="0" smtClean="0"/>
              <a:t>housing units destroyed in floods and landslides</a:t>
            </a:r>
            <a:r>
              <a:rPr lang="bs-Latn-BA" sz="1800" dirty="0" smtClean="0"/>
              <a:t>).</a:t>
            </a:r>
            <a:endParaRPr lang="bs-Latn-BA" dirty="0" smtClean="0"/>
          </a:p>
          <a:p>
            <a:pPr marL="109728" indent="0">
              <a:buNone/>
            </a:pPr>
            <a:endParaRPr lang="bs-Latn-BA" dirty="0"/>
          </a:p>
        </p:txBody>
      </p:sp>
      <p:sp>
        <p:nvSpPr>
          <p:cNvPr id="3" name="Title 2"/>
          <p:cNvSpPr>
            <a:spLocks noGrp="1"/>
          </p:cNvSpPr>
          <p:nvPr>
            <p:ph type="title"/>
          </p:nvPr>
        </p:nvSpPr>
        <p:spPr>
          <a:xfrm>
            <a:off x="395536" y="620688"/>
            <a:ext cx="8301608" cy="648072"/>
          </a:xfrm>
        </p:spPr>
        <p:txBody>
          <a:bodyPr>
            <a:normAutofit fontScale="90000"/>
          </a:bodyPr>
          <a:lstStyle/>
          <a:p>
            <a:r>
              <a:rPr lang="bs-Latn-BA" sz="3600" dirty="0" smtClean="0"/>
              <a:t> </a:t>
            </a:r>
            <a:br>
              <a:rPr lang="bs-Latn-BA" sz="3600" dirty="0" smtClean="0"/>
            </a:br>
            <a:r>
              <a:rPr lang="bs-Latn-BA" sz="3600" dirty="0"/>
              <a:t/>
            </a:r>
            <a:br>
              <a:rPr lang="bs-Latn-BA" sz="3600" dirty="0"/>
            </a:br>
            <a:r>
              <a:rPr lang="bs-Latn-BA" sz="3600" dirty="0" smtClean="0"/>
              <a:t/>
            </a:r>
            <a:br>
              <a:rPr lang="bs-Latn-BA" sz="3600" dirty="0" smtClean="0"/>
            </a:br>
            <a:r>
              <a:rPr lang="en-US" sz="3600" dirty="0" smtClean="0"/>
              <a:t> The remaining needs and priorities </a:t>
            </a:r>
            <a:r>
              <a:rPr lang="bs-Latn-BA" dirty="0" smtClean="0"/>
              <a:t/>
            </a:r>
            <a:br>
              <a:rPr lang="bs-Latn-BA" dirty="0" smtClean="0"/>
            </a:br>
            <a:r>
              <a:rPr lang="bs-Latn-BA" dirty="0" smtClean="0"/>
              <a:t> </a:t>
            </a:r>
            <a:r>
              <a:rPr lang="bs-Latn-BA" dirty="0"/>
              <a:t/>
            </a:r>
            <a:br>
              <a:rPr lang="bs-Latn-BA" dirty="0"/>
            </a:br>
            <a:r>
              <a:rPr lang="bs-Latn-BA" dirty="0" smtClean="0"/>
              <a:t/>
            </a:r>
            <a:br>
              <a:rPr lang="bs-Latn-BA" dirty="0" smtClean="0"/>
            </a:br>
            <a:endParaRPr lang="bs-Latn-BA" dirty="0"/>
          </a:p>
        </p:txBody>
      </p:sp>
    </p:spTree>
    <p:extLst>
      <p:ext uri="{BB962C8B-B14F-4D97-AF65-F5344CB8AC3E}">
        <p14:creationId xmlns:p14="http://schemas.microsoft.com/office/powerpoint/2010/main" val="4204184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1800" dirty="0" smtClean="0"/>
              <a:t>There </a:t>
            </a:r>
            <a:r>
              <a:rPr lang="bs-Latn-BA" sz="1800" dirty="0" smtClean="0"/>
              <a:t>are</a:t>
            </a:r>
            <a:r>
              <a:rPr lang="en-US" sz="1800" dirty="0" smtClean="0"/>
              <a:t> no approved </a:t>
            </a:r>
            <a:r>
              <a:rPr lang="bs-Latn-BA" sz="1800" dirty="0" smtClean="0"/>
              <a:t>but</a:t>
            </a:r>
            <a:r>
              <a:rPr lang="en-US" sz="1800" dirty="0" smtClean="0"/>
              <a:t> unused funds or unallocated funds from the Donors' Conference held in Brussels intended for the rehabilitation of the housing stock - all the provided </a:t>
            </a:r>
            <a:r>
              <a:rPr lang="bs-Latn-BA" sz="1800" dirty="0" smtClean="0"/>
              <a:t>funds are </a:t>
            </a:r>
            <a:r>
              <a:rPr lang="en-US" sz="1800" dirty="0" smtClean="0"/>
              <a:t>in the function</a:t>
            </a:r>
            <a:r>
              <a:rPr lang="vi-VN" sz="1800" dirty="0" smtClean="0"/>
              <a:t>.</a:t>
            </a:r>
            <a:endParaRPr lang="bs-Latn-BA" sz="1800" dirty="0" smtClean="0"/>
          </a:p>
          <a:p>
            <a:pPr algn="just"/>
            <a:r>
              <a:rPr lang="en-US" sz="1800" dirty="0" smtClean="0"/>
              <a:t>Also, there are no unallocated funds in the budgets of the Federation of Bosnia and Herzegovina, </a:t>
            </a:r>
            <a:r>
              <a:rPr lang="bs-Latn-BA" sz="1800" dirty="0" smtClean="0"/>
              <a:t>Republika Srpska </a:t>
            </a:r>
            <a:r>
              <a:rPr lang="en-US" sz="1800" dirty="0" smtClean="0"/>
              <a:t>and the Brcko District of BiH </a:t>
            </a:r>
            <a:r>
              <a:rPr lang="bs-Latn-BA" sz="1800" dirty="0" smtClean="0"/>
              <a:t>which were </a:t>
            </a:r>
            <a:r>
              <a:rPr lang="en-US" sz="1800" dirty="0" smtClean="0"/>
              <a:t>intended for rehabilitation of housing units damaged </a:t>
            </a:r>
            <a:r>
              <a:rPr lang="bs-Latn-BA" sz="1800" dirty="0" smtClean="0"/>
              <a:t>by </a:t>
            </a:r>
            <a:r>
              <a:rPr lang="en-US" sz="1800" dirty="0" smtClean="0"/>
              <a:t>floods and landslides</a:t>
            </a:r>
            <a:r>
              <a:rPr lang="bs-Latn-BA" sz="1800" dirty="0" smtClean="0"/>
              <a:t>.</a:t>
            </a:r>
          </a:p>
          <a:p>
            <a:pPr algn="just"/>
            <a:r>
              <a:rPr lang="en-US" sz="1800" dirty="0" smtClean="0"/>
              <a:t>BiH has realized a large part of </a:t>
            </a:r>
            <a:r>
              <a:rPr lang="bs-Latn-BA" sz="1800" dirty="0" smtClean="0"/>
              <a:t>its</a:t>
            </a:r>
            <a:r>
              <a:rPr lang="en-US" sz="1800" dirty="0" smtClean="0"/>
              <a:t> obligation to repair the housing stock </a:t>
            </a:r>
            <a:r>
              <a:rPr lang="bs-Latn-BA" sz="1800" dirty="0" smtClean="0"/>
              <a:t>when the need was expressed, </a:t>
            </a:r>
            <a:r>
              <a:rPr lang="en-US" sz="1800" dirty="0" smtClean="0"/>
              <a:t>as outlined in the presentation (missing funds, landslides, etc.).</a:t>
            </a:r>
            <a:endParaRPr lang="bs-Latn-BA" sz="1800" dirty="0" smtClean="0"/>
          </a:p>
          <a:p>
            <a:pPr algn="just"/>
            <a:r>
              <a:rPr lang="en-US" sz="1800" dirty="0" smtClean="0"/>
              <a:t>Shortfall amount of approximately 1</a:t>
            </a:r>
            <a:r>
              <a:rPr lang="bs-Latn-BA" sz="1800" dirty="0" smtClean="0"/>
              <a:t>9</a:t>
            </a:r>
            <a:r>
              <a:rPr lang="en-US" sz="1800" dirty="0" smtClean="0"/>
              <a:t> million</a:t>
            </a:r>
            <a:r>
              <a:rPr lang="bs-Latn-BA" sz="1800" dirty="0" smtClean="0"/>
              <a:t> BA</a:t>
            </a:r>
            <a:r>
              <a:rPr lang="en-US" sz="1800" dirty="0" smtClean="0"/>
              <a:t>M</a:t>
            </a:r>
            <a:r>
              <a:rPr lang="bs-Latn-BA" sz="1800" dirty="0" smtClean="0"/>
              <a:t>,</a:t>
            </a:r>
            <a:r>
              <a:rPr lang="en-US" sz="1800" dirty="0" smtClean="0"/>
              <a:t> </a:t>
            </a:r>
            <a:r>
              <a:rPr lang="bs-Latn-BA" sz="1800" dirty="0" smtClean="0"/>
              <a:t>i</a:t>
            </a:r>
            <a:r>
              <a:rPr lang="en-US" sz="1800" dirty="0" smtClean="0"/>
              <a:t>n essence</a:t>
            </a:r>
            <a:r>
              <a:rPr lang="bs-Latn-BA" sz="1800" dirty="0" smtClean="0"/>
              <a:t>,</a:t>
            </a:r>
            <a:r>
              <a:rPr lang="en-US" sz="1800" dirty="0" smtClean="0"/>
              <a:t> </a:t>
            </a:r>
            <a:r>
              <a:rPr lang="bs-Latn-BA" sz="1800" dirty="0" smtClean="0"/>
              <a:t>could </a:t>
            </a:r>
            <a:r>
              <a:rPr lang="en-US" sz="1800" dirty="0" smtClean="0"/>
              <a:t>resolve t</a:t>
            </a:r>
            <a:r>
              <a:rPr lang="bs-Latn-BA" sz="1800" dirty="0" smtClean="0"/>
              <a:t>he issue of </a:t>
            </a:r>
            <a:r>
              <a:rPr lang="en-US" sz="1800" dirty="0" smtClean="0"/>
              <a:t>reconstruction of the</a:t>
            </a:r>
            <a:r>
              <a:rPr lang="bs-Latn-BA" sz="1800" dirty="0" smtClean="0"/>
              <a:t> remaining </a:t>
            </a:r>
            <a:r>
              <a:rPr lang="en-US" sz="1800" dirty="0" smtClean="0"/>
              <a:t>number of housing units </a:t>
            </a:r>
            <a:r>
              <a:rPr lang="bs-Latn-BA" sz="1800" dirty="0" smtClean="0"/>
              <a:t>destroyed </a:t>
            </a:r>
            <a:r>
              <a:rPr lang="en-US" sz="1800" dirty="0" smtClean="0"/>
              <a:t>in floods and landslides in 2014</a:t>
            </a:r>
            <a:r>
              <a:rPr lang="bs-Latn-BA" sz="1800" dirty="0" smtClean="0"/>
              <a:t>. </a:t>
            </a:r>
          </a:p>
        </p:txBody>
      </p:sp>
      <p:sp>
        <p:nvSpPr>
          <p:cNvPr id="3" name="Title 2"/>
          <p:cNvSpPr>
            <a:spLocks noGrp="1"/>
          </p:cNvSpPr>
          <p:nvPr>
            <p:ph type="title"/>
          </p:nvPr>
        </p:nvSpPr>
        <p:spPr/>
        <p:txBody>
          <a:bodyPr>
            <a:normAutofit/>
          </a:bodyPr>
          <a:lstStyle/>
          <a:p>
            <a:r>
              <a:rPr lang="bs-Latn-BA" sz="3200" dirty="0" smtClean="0"/>
              <a:t>Final </a:t>
            </a:r>
            <a:endParaRPr lang="bs-Latn-BA" sz="3200" dirty="0"/>
          </a:p>
        </p:txBody>
      </p:sp>
    </p:spTree>
    <p:extLst>
      <p:ext uri="{BB962C8B-B14F-4D97-AF65-F5344CB8AC3E}">
        <p14:creationId xmlns:p14="http://schemas.microsoft.com/office/powerpoint/2010/main" val="1999329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bs-Latn-BA" dirty="0" smtClean="0"/>
          </a:p>
          <a:p>
            <a:pPr marL="0" indent="0">
              <a:buNone/>
            </a:pPr>
            <a:r>
              <a:rPr lang="bs-Latn-BA" b="1" dirty="0" smtClean="0"/>
              <a:t>Mario Nenadić, </a:t>
            </a:r>
            <a:r>
              <a:rPr lang="en-US" b="1" dirty="0" smtClean="0"/>
              <a:t>Assistant Minister </a:t>
            </a:r>
            <a:r>
              <a:rPr lang="bs-Latn-BA" b="1" dirty="0" smtClean="0"/>
              <a:t>of</a:t>
            </a:r>
            <a:r>
              <a:rPr lang="en-US" b="1" dirty="0" smtClean="0"/>
              <a:t> Human Rights and Refugees</a:t>
            </a:r>
            <a:endParaRPr lang="bs-Latn-BA" dirty="0" smtClean="0"/>
          </a:p>
          <a:p>
            <a:pPr marL="0" indent="0">
              <a:buNone/>
            </a:pPr>
            <a:endParaRPr lang="bs-Latn-BA" b="1" dirty="0" smtClean="0"/>
          </a:p>
          <a:p>
            <a:pPr marL="0" indent="0">
              <a:buNone/>
            </a:pPr>
            <a:r>
              <a:rPr lang="bs-Latn-BA" b="1" dirty="0" smtClean="0"/>
              <a:t>email: </a:t>
            </a:r>
            <a:r>
              <a:rPr lang="bs-Latn-BA" dirty="0" smtClean="0">
                <a:hlinkClick r:id="rId2"/>
              </a:rPr>
              <a:t>mario.nenadic@mhrr.gov.ba</a:t>
            </a:r>
            <a:r>
              <a:rPr lang="bs-Latn-BA" dirty="0" smtClean="0"/>
              <a:t> </a:t>
            </a:r>
          </a:p>
        </p:txBody>
      </p:sp>
      <p:sp>
        <p:nvSpPr>
          <p:cNvPr id="2" name="Title 1"/>
          <p:cNvSpPr>
            <a:spLocks noGrp="1"/>
          </p:cNvSpPr>
          <p:nvPr>
            <p:ph type="title"/>
          </p:nvPr>
        </p:nvSpPr>
        <p:spPr>
          <a:xfrm>
            <a:off x="0" y="764704"/>
            <a:ext cx="9144000" cy="1080120"/>
          </a:xfrm>
        </p:spPr>
        <p:txBody>
          <a:bodyPr>
            <a:normAutofit/>
          </a:bodyPr>
          <a:lstStyle/>
          <a:p>
            <a:pPr algn="ctr"/>
            <a:r>
              <a:rPr lang="bs-Latn-BA" dirty="0" smtClean="0"/>
              <a:t>THANK YOU!</a:t>
            </a:r>
            <a:endParaRPr lang="bs-Latn-BA" dirty="0"/>
          </a:p>
        </p:txBody>
      </p:sp>
    </p:spTree>
    <p:extLst>
      <p:ext uri="{BB962C8B-B14F-4D97-AF65-F5344CB8AC3E}">
        <p14:creationId xmlns:p14="http://schemas.microsoft.com/office/powerpoint/2010/main" val="2642565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24744"/>
            <a:ext cx="8291264" cy="4661710"/>
          </a:xfrm>
        </p:spPr>
        <p:txBody>
          <a:bodyPr>
            <a:normAutofit fontScale="92500" lnSpcReduction="10000"/>
          </a:bodyPr>
          <a:lstStyle/>
          <a:p>
            <a:endParaRPr lang="bs-Latn-BA" dirty="0" smtClean="0"/>
          </a:p>
          <a:p>
            <a:endParaRPr lang="bs-Latn-BA" dirty="0" smtClean="0"/>
          </a:p>
          <a:p>
            <a:pPr marL="109728" indent="0">
              <a:buNone/>
            </a:pPr>
            <a:r>
              <a:rPr lang="bs-Latn-BA" sz="2600" b="1" dirty="0" smtClean="0"/>
              <a:t>I PART</a:t>
            </a:r>
          </a:p>
          <a:p>
            <a:pPr algn="just"/>
            <a:r>
              <a:rPr lang="bs-Latn-BA" sz="2600" dirty="0" smtClean="0"/>
              <a:t>Review of conducted activities and achieved results regarding sanation in Bosnia and Herzegovina, related to reconstruction of housing units and displacement </a:t>
            </a:r>
          </a:p>
          <a:p>
            <a:pPr marL="109728" indent="0" algn="just">
              <a:buNone/>
            </a:pPr>
            <a:endParaRPr lang="bs-Latn-BA" sz="2600" b="1" dirty="0" smtClean="0"/>
          </a:p>
          <a:p>
            <a:pPr marL="109728" indent="0" algn="just">
              <a:buNone/>
            </a:pPr>
            <a:r>
              <a:rPr lang="bs-Latn-BA" sz="2600" b="1" dirty="0" smtClean="0"/>
              <a:t>II PART</a:t>
            </a:r>
          </a:p>
          <a:p>
            <a:pPr algn="just"/>
            <a:r>
              <a:rPr lang="en-US" sz="2800" dirty="0" smtClean="0"/>
              <a:t>Current and upcoming activities, the remaining needs and priorities </a:t>
            </a:r>
            <a:endParaRPr lang="bs-Latn-BA" sz="2600" dirty="0" smtClean="0"/>
          </a:p>
          <a:p>
            <a:pPr algn="just"/>
            <a:r>
              <a:rPr lang="bs-Latn-BA" sz="2600" dirty="0" smtClean="0"/>
              <a:t>Final </a:t>
            </a:r>
          </a:p>
          <a:p>
            <a:pPr algn="just"/>
            <a:endParaRPr lang="bs-Latn-BA" sz="2600" dirty="0" smtClean="0"/>
          </a:p>
          <a:p>
            <a:pPr algn="just"/>
            <a:endParaRPr lang="bs-Latn-BA" sz="2600" dirty="0"/>
          </a:p>
        </p:txBody>
      </p:sp>
      <p:sp>
        <p:nvSpPr>
          <p:cNvPr id="3" name="Title 2"/>
          <p:cNvSpPr>
            <a:spLocks noGrp="1"/>
          </p:cNvSpPr>
          <p:nvPr>
            <p:ph type="title"/>
          </p:nvPr>
        </p:nvSpPr>
        <p:spPr>
          <a:xfrm>
            <a:off x="395536" y="476672"/>
            <a:ext cx="8363272" cy="1354162"/>
          </a:xfrm>
        </p:spPr>
        <p:txBody>
          <a:bodyPr>
            <a:noAutofit/>
          </a:bodyPr>
          <a:lstStyle/>
          <a:p>
            <a:r>
              <a:rPr lang="bs-Latn-BA" sz="2800" dirty="0" smtClean="0"/>
              <a:t>CONTENT:</a:t>
            </a:r>
            <a:endParaRPr lang="bs-Latn-BA" sz="2800" dirty="0"/>
          </a:p>
        </p:txBody>
      </p:sp>
    </p:spTree>
    <p:extLst>
      <p:ext uri="{BB962C8B-B14F-4D97-AF65-F5344CB8AC3E}">
        <p14:creationId xmlns:p14="http://schemas.microsoft.com/office/powerpoint/2010/main" val="1217837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492896"/>
            <a:ext cx="8208912" cy="3384376"/>
          </a:xfrm>
        </p:spPr>
        <p:txBody>
          <a:bodyPr>
            <a:normAutofit/>
          </a:bodyPr>
          <a:lstStyle/>
          <a:p>
            <a:pPr algn="just"/>
            <a:r>
              <a:rPr lang="en-US" sz="1800" dirty="0" smtClean="0"/>
              <a:t>Due to the floods and landslides</a:t>
            </a:r>
            <a:r>
              <a:rPr lang="bs-Latn-BA" sz="1800" dirty="0" smtClean="0"/>
              <a:t>,</a:t>
            </a:r>
            <a:r>
              <a:rPr lang="en-US" sz="1800" dirty="0" smtClean="0"/>
              <a:t> in the period May - August 2014 in Bosnia and Herzegovina </a:t>
            </a:r>
            <a:r>
              <a:rPr lang="bs-Latn-BA" sz="1800" dirty="0" smtClean="0"/>
              <a:t>was</a:t>
            </a:r>
            <a:r>
              <a:rPr lang="en-US" sz="1800" dirty="0" smtClean="0"/>
              <a:t> displaced about 83,000 people.</a:t>
            </a:r>
            <a:endParaRPr lang="hr-HR" sz="1800" b="1" dirty="0" smtClean="0"/>
          </a:p>
          <a:p>
            <a:pPr algn="just"/>
            <a:r>
              <a:rPr lang="hr-HR" sz="1800" dirty="0" smtClean="0"/>
              <a:t>Due to floods and landslides, in Bosnia and Herzegovina was completely destroyed </a:t>
            </a:r>
            <a:r>
              <a:rPr lang="hr-HR" sz="1800" b="1" dirty="0" smtClean="0"/>
              <a:t>1.943 housing units</a:t>
            </a:r>
            <a:r>
              <a:rPr lang="hr-HR" sz="1800" dirty="0" smtClean="0"/>
              <a:t>, while </a:t>
            </a:r>
            <a:r>
              <a:rPr lang="hr-HR" sz="1800" b="1" dirty="0" smtClean="0"/>
              <a:t>41.306 of housing units were damaged</a:t>
            </a:r>
            <a:r>
              <a:rPr lang="hr-HR" sz="1800" dirty="0" smtClean="0"/>
              <a:t>, which is in total </a:t>
            </a:r>
            <a:r>
              <a:rPr lang="hr-HR" sz="1800" b="1" dirty="0" smtClean="0"/>
              <a:t>43.249 of husing units</a:t>
            </a:r>
            <a:r>
              <a:rPr lang="hr-HR" sz="1800" dirty="0" smtClean="0"/>
              <a:t>, or families who were in need for housing. </a:t>
            </a:r>
          </a:p>
          <a:p>
            <a:pPr algn="just"/>
            <a:r>
              <a:rPr lang="en-US" sz="1800" dirty="0" smtClean="0"/>
              <a:t>For the purpose of taking care of people displaced by the floods and landslides, </a:t>
            </a:r>
            <a:r>
              <a:rPr lang="bs-Latn-BA" sz="1800" dirty="0" smtClean="0"/>
              <a:t>it was </a:t>
            </a:r>
            <a:r>
              <a:rPr lang="en-US" sz="1800" dirty="0" smtClean="0"/>
              <a:t>opened 55 temporary accommodation facilities in which </a:t>
            </a:r>
            <a:r>
              <a:rPr lang="bs-Latn-BA" sz="1800" dirty="0" smtClean="0"/>
              <a:t>were acommodated</a:t>
            </a:r>
            <a:r>
              <a:rPr lang="en-US" sz="1800" dirty="0" smtClean="0"/>
              <a:t> 1,531 people</a:t>
            </a:r>
            <a:r>
              <a:rPr lang="hr-HR" sz="1800" dirty="0" smtClean="0"/>
              <a:t>.</a:t>
            </a:r>
          </a:p>
          <a:p>
            <a:pPr marL="109728" indent="0">
              <a:buNone/>
            </a:pPr>
            <a:endParaRPr lang="hr-HR" sz="2000" dirty="0" smtClean="0"/>
          </a:p>
        </p:txBody>
      </p:sp>
      <p:sp>
        <p:nvSpPr>
          <p:cNvPr id="2" name="Title 1"/>
          <p:cNvSpPr>
            <a:spLocks noGrp="1"/>
          </p:cNvSpPr>
          <p:nvPr>
            <p:ph type="title"/>
          </p:nvPr>
        </p:nvSpPr>
        <p:spPr>
          <a:xfrm>
            <a:off x="395536" y="1700808"/>
            <a:ext cx="7166992" cy="792088"/>
          </a:xfrm>
        </p:spPr>
        <p:txBody>
          <a:bodyPr>
            <a:normAutofit fontScale="90000"/>
          </a:bodyPr>
          <a:lstStyle/>
          <a:p>
            <a:pPr>
              <a:tabLst>
                <a:tab pos="355600" algn="l"/>
              </a:tabLst>
            </a:pPr>
            <a:r>
              <a:rPr lang="hr-HR" dirty="0" smtClean="0"/>
              <a:t/>
            </a:r>
            <a:br>
              <a:rPr lang="hr-HR" dirty="0" smtClean="0"/>
            </a:br>
            <a:r>
              <a:rPr lang="hr-HR" sz="3600" dirty="0" smtClean="0"/>
              <a:t/>
            </a:r>
            <a:br>
              <a:rPr lang="hr-HR" sz="3600" dirty="0" smtClean="0"/>
            </a:br>
            <a:r>
              <a:rPr lang="hr-HR" sz="3600" dirty="0" smtClean="0">
                <a:solidFill>
                  <a:schemeClr val="tx1"/>
                </a:solidFill>
                <a:latin typeface="+mn-lt"/>
              </a:rPr>
              <a:t/>
            </a:r>
            <a:br>
              <a:rPr lang="hr-HR" sz="3600" dirty="0" smtClean="0">
                <a:solidFill>
                  <a:schemeClr val="tx1"/>
                </a:solidFill>
                <a:latin typeface="+mn-lt"/>
              </a:rPr>
            </a:br>
            <a:r>
              <a:rPr lang="en-US" sz="2000" dirty="0" smtClean="0">
                <a:solidFill>
                  <a:schemeClr val="tx1"/>
                </a:solidFill>
                <a:effectLst>
                  <a:outerShdw blurRad="38100" dist="38100" dir="2700000" algn="tl">
                    <a:srgbClr val="000000">
                      <a:alpha val="43137"/>
                    </a:srgbClr>
                  </a:outerShdw>
                </a:effectLst>
              </a:rPr>
              <a:t>The effects of the floods on the housing fund and displacement </a:t>
            </a:r>
            <a:r>
              <a:rPr lang="hr-HR" dirty="0" smtClean="0"/>
              <a:t/>
            </a:r>
            <a:br>
              <a:rPr lang="hr-HR" dirty="0" smtClean="0"/>
            </a:br>
            <a:r>
              <a:rPr lang="hr-HR" dirty="0" smtClean="0"/>
              <a:t/>
            </a:r>
            <a:br>
              <a:rPr lang="hr-HR" dirty="0" smtClean="0"/>
            </a:br>
            <a:r>
              <a:rPr lang="hr-HR" dirty="0" smtClean="0"/>
              <a:t/>
            </a:r>
            <a:br>
              <a:rPr lang="hr-HR" dirty="0" smtClean="0"/>
            </a:br>
            <a:endParaRPr lang="hr-HR" dirty="0"/>
          </a:p>
        </p:txBody>
      </p:sp>
      <p:sp>
        <p:nvSpPr>
          <p:cNvPr id="4" name="TextBox 3"/>
          <p:cNvSpPr txBox="1"/>
          <p:nvPr/>
        </p:nvSpPr>
        <p:spPr>
          <a:xfrm>
            <a:off x="467544" y="620688"/>
            <a:ext cx="8136904" cy="923330"/>
          </a:xfrm>
          <a:prstGeom prst="rect">
            <a:avLst/>
          </a:prstGeom>
          <a:noFill/>
        </p:spPr>
        <p:txBody>
          <a:bodyPr wrap="square" rtlCol="0">
            <a:spAutoFit/>
          </a:bodyPr>
          <a:lstStyle/>
          <a:p>
            <a:pPr algn="just"/>
            <a:r>
              <a:rPr lang="bs-Latn-BA" b="1" dirty="0" smtClean="0"/>
              <a:t>I PART – Review of conducted activities and achieved results regarding sanation of the flood effects in Bosnia and Herzegovina, related to reconstruction of housing units and displacement</a:t>
            </a:r>
            <a:endParaRPr lang="bs-Latn-BA"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268760"/>
            <a:ext cx="8373616" cy="4824536"/>
          </a:xfrm>
        </p:spPr>
        <p:txBody>
          <a:bodyPr>
            <a:normAutofit fontScale="70000" lnSpcReduction="20000"/>
          </a:bodyPr>
          <a:lstStyle/>
          <a:p>
            <a:pPr marL="109728" indent="0">
              <a:buNone/>
            </a:pPr>
            <a:endParaRPr lang="bs-Latn-BA" sz="2000" dirty="0" smtClean="0"/>
          </a:p>
          <a:p>
            <a:pPr algn="just">
              <a:buFont typeface="Wingdings" pitchFamily="2" charset="2"/>
              <a:buChar char="Ø"/>
            </a:pPr>
            <a:r>
              <a:rPr lang="bs-Latn-BA" sz="2100" dirty="0" smtClean="0"/>
              <a:t>By the d</a:t>
            </a:r>
            <a:r>
              <a:rPr lang="en-US" sz="2100" dirty="0" err="1" smtClean="0"/>
              <a:t>ecision</a:t>
            </a:r>
            <a:r>
              <a:rPr lang="en-US" sz="2100" dirty="0" smtClean="0"/>
              <a:t> of the Minister for Human Rights and Refugees </a:t>
            </a:r>
            <a:r>
              <a:rPr lang="bs-Latn-BA" sz="2100" dirty="0" smtClean="0"/>
              <a:t>dated</a:t>
            </a:r>
            <a:r>
              <a:rPr lang="en-US" sz="2100" dirty="0" smtClean="0"/>
              <a:t> 06</a:t>
            </a:r>
            <a:r>
              <a:rPr lang="bs-Latn-BA" sz="2100" dirty="0" smtClean="0"/>
              <a:t> March </a:t>
            </a:r>
            <a:r>
              <a:rPr lang="en-US" sz="2100" dirty="0" smtClean="0"/>
              <a:t>2014</a:t>
            </a:r>
            <a:r>
              <a:rPr lang="bs-Latn-BA" sz="2100" dirty="0" smtClean="0"/>
              <a:t> it was established</a:t>
            </a:r>
            <a:r>
              <a:rPr lang="en-US" sz="2100" dirty="0" smtClean="0"/>
              <a:t> a </a:t>
            </a:r>
            <a:r>
              <a:rPr lang="bs-Latn-BA" sz="2100" dirty="0" smtClean="0"/>
              <a:t>C</a:t>
            </a:r>
            <a:r>
              <a:rPr lang="en-US" sz="2100" dirty="0" err="1" smtClean="0"/>
              <a:t>oordination</a:t>
            </a:r>
            <a:r>
              <a:rPr lang="en-US" sz="2100" dirty="0" smtClean="0"/>
              <a:t> body for dealing with the consequences of floods </a:t>
            </a:r>
            <a:r>
              <a:rPr lang="bs-Latn-BA" sz="2100" dirty="0" smtClean="0"/>
              <a:t>and </a:t>
            </a:r>
            <a:r>
              <a:rPr lang="en-US" sz="2100" dirty="0" smtClean="0"/>
              <a:t>displacement and </a:t>
            </a:r>
            <a:r>
              <a:rPr lang="bs-Latn-BA" sz="2100" dirty="0" smtClean="0"/>
              <a:t>housing issues</a:t>
            </a:r>
            <a:r>
              <a:rPr lang="en-US" sz="2100" dirty="0" smtClean="0"/>
              <a:t> in BiH</a:t>
            </a:r>
            <a:r>
              <a:rPr lang="bs-Latn-BA" sz="2100" dirty="0" smtClean="0"/>
              <a:t>.</a:t>
            </a:r>
          </a:p>
          <a:p>
            <a:pPr algn="just">
              <a:buFont typeface="Wingdings" pitchFamily="2" charset="2"/>
              <a:buChar char="Ø"/>
            </a:pPr>
            <a:r>
              <a:rPr lang="bs-Latn-BA" sz="2100" dirty="0" smtClean="0"/>
              <a:t> through active participation on meetings and submission of relevant information, in the activities of Coordination body are included</a:t>
            </a:r>
            <a:r>
              <a:rPr lang="bs-Latn-BA" sz="2100" b="1" dirty="0" smtClean="0"/>
              <a:t>:</a:t>
            </a:r>
            <a:endParaRPr lang="bs-Latn-BA" sz="2100" dirty="0"/>
          </a:p>
          <a:p>
            <a:pPr algn="just">
              <a:buFont typeface="Wingdings" pitchFamily="2" charset="2"/>
              <a:buChar char="Ø"/>
            </a:pPr>
            <a:r>
              <a:rPr lang="bs-Latn-BA" sz="2100" b="1" dirty="0" smtClean="0"/>
              <a:t>Ministry of Human Rights and Refugees of BiH; </a:t>
            </a:r>
            <a:endParaRPr lang="bs-Latn-BA" sz="2100" b="1" dirty="0"/>
          </a:p>
          <a:p>
            <a:pPr algn="just">
              <a:buFont typeface="Wingdings" pitchFamily="2" charset="2"/>
              <a:buChar char="Ø"/>
            </a:pPr>
            <a:r>
              <a:rPr lang="en-US" sz="2100" b="1" dirty="0" smtClean="0"/>
              <a:t>Federal Ministry of Displaced Persons and Refugees</a:t>
            </a:r>
            <a:r>
              <a:rPr lang="bs-Latn-BA" sz="2100" b="1" dirty="0" smtClean="0"/>
              <a:t>;</a:t>
            </a:r>
          </a:p>
          <a:p>
            <a:pPr algn="just">
              <a:buFont typeface="Wingdings" pitchFamily="2" charset="2"/>
              <a:buChar char="Ø"/>
            </a:pPr>
            <a:r>
              <a:rPr lang="en-US" sz="2100" b="1" dirty="0" smtClean="0"/>
              <a:t>Ministry of Displaced Persons and Refugees </a:t>
            </a:r>
            <a:r>
              <a:rPr lang="bs-Latn-BA" sz="2100" b="1" dirty="0" smtClean="0"/>
              <a:t> of Republika Srpska; </a:t>
            </a:r>
          </a:p>
          <a:p>
            <a:pPr algn="just">
              <a:buFont typeface="Wingdings" pitchFamily="2" charset="2"/>
              <a:buChar char="Ø"/>
            </a:pPr>
            <a:r>
              <a:rPr lang="en-US" sz="2100" b="1" dirty="0" smtClean="0"/>
              <a:t>Department of Displaced Persons, Refugees and Housing Issues of the Brcko District</a:t>
            </a:r>
            <a:r>
              <a:rPr lang="bs-Latn-BA" sz="2100" b="1" dirty="0" smtClean="0"/>
              <a:t>;</a:t>
            </a:r>
          </a:p>
          <a:p>
            <a:pPr algn="just">
              <a:buFont typeface="Wingdings" pitchFamily="2" charset="2"/>
              <a:buChar char="Ø"/>
            </a:pPr>
            <a:r>
              <a:rPr lang="en-US" sz="2100" b="1" dirty="0" smtClean="0"/>
              <a:t>The Federal Fund to support the areas affected by natural disaster</a:t>
            </a:r>
            <a:r>
              <a:rPr lang="bs-Latn-BA" sz="2100" b="1" dirty="0" smtClean="0"/>
              <a:t>;</a:t>
            </a:r>
          </a:p>
          <a:p>
            <a:pPr algn="just">
              <a:buFont typeface="Wingdings" pitchFamily="2" charset="2"/>
              <a:buChar char="Ø"/>
            </a:pPr>
            <a:r>
              <a:rPr lang="en-US" sz="2100" b="1" dirty="0" smtClean="0"/>
              <a:t>Solidarity Fund for the Reconstruction of R</a:t>
            </a:r>
            <a:r>
              <a:rPr lang="bs-Latn-BA" sz="2100" b="1" dirty="0" smtClean="0"/>
              <a:t>epublika </a:t>
            </a:r>
            <a:r>
              <a:rPr lang="en-US" sz="2100" b="1" dirty="0" smtClean="0"/>
              <a:t>S</a:t>
            </a:r>
            <a:r>
              <a:rPr lang="bs-Latn-BA" sz="2100" b="1" dirty="0" smtClean="0"/>
              <a:t>rpska;</a:t>
            </a:r>
          </a:p>
          <a:p>
            <a:pPr algn="just">
              <a:buFont typeface="Wingdings" pitchFamily="2" charset="2"/>
              <a:buChar char="Ø"/>
            </a:pPr>
            <a:r>
              <a:rPr lang="bs-Latn-BA" sz="2100" b="1" dirty="0" smtClean="0"/>
              <a:t>Directorate for European Integration;;</a:t>
            </a:r>
            <a:endParaRPr lang="bs-Latn-BA" sz="2100" b="1" dirty="0"/>
          </a:p>
          <a:p>
            <a:pPr algn="just">
              <a:buFont typeface="Wingdings" pitchFamily="2" charset="2"/>
              <a:buChar char="Ø"/>
            </a:pPr>
            <a:r>
              <a:rPr lang="en-US" sz="2100" dirty="0" smtClean="0"/>
              <a:t>International organizations, institutions and special projects (Delegation of the European Union, UNDP, IOM, UNHCR, OSCE, RHP- Regional Housing Programme-EPTISA, ECHO's Department for Humanitarian Aid and Civil Protection of the European Union</a:t>
            </a:r>
            <a:r>
              <a:rPr lang="bs-Latn-BA" sz="2100" dirty="0" smtClean="0"/>
              <a:t>);</a:t>
            </a:r>
            <a:endParaRPr lang="bs-Latn-BA" sz="2100" dirty="0"/>
          </a:p>
          <a:p>
            <a:pPr algn="just">
              <a:buFont typeface="Wingdings" pitchFamily="2" charset="2"/>
              <a:buChar char="Ø"/>
            </a:pPr>
            <a:r>
              <a:rPr lang="bs-Latn-BA" sz="2000" dirty="0" smtClean="0"/>
              <a:t>Local government and non-governmental organizations (CRS Catholic Relief Services, Hilfswerk Austria International, Caritas Vrhbosna Archdiocese, Caritas Bishops Conference, Caritas Switzerland, the Red Cross BiH, ASB Arbeiter Samarieter Bund, the Union for Sustainable Return and Integration in BiH and the International Solidarity Forum - EMMAUS). </a:t>
            </a:r>
          </a:p>
          <a:p>
            <a:endParaRPr lang="bs-Latn-BA" sz="2000" dirty="0"/>
          </a:p>
          <a:p>
            <a:endParaRPr lang="bs-Latn-BA" sz="2000" dirty="0" smtClean="0"/>
          </a:p>
          <a:p>
            <a:pPr marL="0" indent="0">
              <a:buNone/>
            </a:pPr>
            <a:endParaRPr lang="bs-Latn-BA" sz="1600" dirty="0" smtClean="0"/>
          </a:p>
        </p:txBody>
      </p:sp>
      <p:sp>
        <p:nvSpPr>
          <p:cNvPr id="2" name="Title 1"/>
          <p:cNvSpPr>
            <a:spLocks noGrp="1"/>
          </p:cNvSpPr>
          <p:nvPr>
            <p:ph type="title"/>
          </p:nvPr>
        </p:nvSpPr>
        <p:spPr/>
        <p:txBody>
          <a:bodyPr>
            <a:normAutofit/>
          </a:bodyPr>
          <a:lstStyle/>
          <a:p>
            <a:r>
              <a:rPr lang="bs-Latn-BA" sz="3600" dirty="0" smtClean="0"/>
              <a:t>Conducted measures </a:t>
            </a:r>
            <a:endParaRPr lang="bs-Latn-BA" sz="3600" dirty="0"/>
          </a:p>
        </p:txBody>
      </p:sp>
    </p:spTree>
    <p:extLst>
      <p:ext uri="{BB962C8B-B14F-4D97-AF65-F5344CB8AC3E}">
        <p14:creationId xmlns:p14="http://schemas.microsoft.com/office/powerpoint/2010/main" val="646008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412776"/>
            <a:ext cx="8136904" cy="4752528"/>
          </a:xfrm>
        </p:spPr>
        <p:txBody>
          <a:bodyPr>
            <a:noAutofit/>
          </a:bodyPr>
          <a:lstStyle/>
          <a:p>
            <a:pPr marL="109728" indent="0" algn="just">
              <a:buNone/>
            </a:pPr>
            <a:r>
              <a:rPr lang="bs-Latn-BA" sz="1800" dirty="0" smtClean="0"/>
              <a:t>Untid today, the </a:t>
            </a:r>
            <a:r>
              <a:rPr lang="en-US" sz="1800" dirty="0" smtClean="0"/>
              <a:t>Coordination Body held 13 meetings</a:t>
            </a:r>
            <a:r>
              <a:rPr lang="bs-Latn-BA" sz="1800" dirty="0" smtClean="0"/>
              <a:t>.</a:t>
            </a:r>
          </a:p>
          <a:p>
            <a:pPr marL="109728" indent="0" algn="just">
              <a:spcBef>
                <a:spcPts val="0"/>
              </a:spcBef>
              <a:buNone/>
            </a:pPr>
            <a:r>
              <a:rPr lang="bs-Latn-BA" sz="1800" dirty="0" smtClean="0"/>
              <a:t>Until the Donnors Conference held on 16 July 2014in Brussels and in order to prepare transparent and organized implementation of funds intended to flood rehabilitation, the Coordination body has agreed the following: </a:t>
            </a:r>
            <a:r>
              <a:rPr lang="bs-Latn-BA" sz="1800" b="1" dirty="0" smtClean="0"/>
              <a:t>:</a:t>
            </a:r>
          </a:p>
          <a:p>
            <a:pPr algn="just"/>
            <a:r>
              <a:rPr lang="en-US" sz="1800" dirty="0" smtClean="0"/>
              <a:t>Framework criteria for </a:t>
            </a:r>
            <a:r>
              <a:rPr lang="en-US" sz="1800" dirty="0" err="1" smtClean="0"/>
              <a:t>selecti</a:t>
            </a:r>
            <a:r>
              <a:rPr lang="bs-Latn-BA" sz="1800" dirty="0" smtClean="0"/>
              <a:t>on of</a:t>
            </a:r>
            <a:r>
              <a:rPr lang="en-US" sz="1800" dirty="0" smtClean="0"/>
              <a:t> beneficiaries for reconstruction of housing units </a:t>
            </a:r>
            <a:r>
              <a:rPr lang="bs-Latn-BA" sz="1800" dirty="0" smtClean="0"/>
              <a:t>related to </a:t>
            </a:r>
            <a:r>
              <a:rPr lang="en-US" sz="1800" dirty="0" smtClean="0"/>
              <a:t>the consequences of floods in BiH </a:t>
            </a:r>
            <a:r>
              <a:rPr lang="bs-Latn-BA" sz="1800" dirty="0" smtClean="0"/>
              <a:t>related</a:t>
            </a:r>
            <a:r>
              <a:rPr lang="en-US" sz="1800" dirty="0" smtClean="0"/>
              <a:t> </a:t>
            </a:r>
            <a:r>
              <a:rPr lang="bs-Latn-BA" sz="1800" dirty="0" smtClean="0"/>
              <a:t>to</a:t>
            </a:r>
            <a:r>
              <a:rPr lang="en-US" sz="1800" dirty="0" smtClean="0"/>
              <a:t> displacement and housing</a:t>
            </a:r>
            <a:r>
              <a:rPr lang="bs-Latn-BA" sz="1800" dirty="0" smtClean="0"/>
              <a:t> issues.</a:t>
            </a:r>
          </a:p>
          <a:p>
            <a:pPr algn="just"/>
            <a:r>
              <a:rPr lang="en-US" sz="1800" dirty="0" smtClean="0"/>
              <a:t>Standards for the renovation and construction of housing units and buildings at risk of flooding and landslides</a:t>
            </a:r>
            <a:r>
              <a:rPr lang="bs-Latn-BA" sz="1800" dirty="0" smtClean="0"/>
              <a:t>.</a:t>
            </a:r>
          </a:p>
          <a:p>
            <a:pPr algn="just"/>
            <a:r>
              <a:rPr lang="en-US" sz="1800" dirty="0" smtClean="0"/>
              <a:t>Standards for reconstruction, renovation and repair of dwellings in residential buildings at risk of flooding</a:t>
            </a:r>
            <a:r>
              <a:rPr lang="bs-Latn-BA" sz="1800" dirty="0" smtClean="0"/>
              <a:t>.</a:t>
            </a:r>
          </a:p>
          <a:p>
            <a:pPr algn="just"/>
            <a:r>
              <a:rPr lang="bs-Latn-BA" sz="1800" dirty="0" smtClean="0"/>
              <a:t>Prepared </a:t>
            </a:r>
            <a:r>
              <a:rPr lang="bs-Latn-BA" sz="1800" b="1" dirty="0" smtClean="0"/>
              <a:t>Information on consequences of floods in BiH regarding displacement and housing issues which was presented to the Council of Ministers at its 107th session held on 10 Septeber 2014. </a:t>
            </a:r>
            <a:endParaRPr lang="bs-Latn-BA" sz="1800" dirty="0"/>
          </a:p>
          <a:p>
            <a:endParaRPr lang="bs-Latn-BA" sz="2400" dirty="0" smtClean="0"/>
          </a:p>
        </p:txBody>
      </p:sp>
      <p:sp>
        <p:nvSpPr>
          <p:cNvPr id="2" name="Title 1"/>
          <p:cNvSpPr>
            <a:spLocks noGrp="1"/>
          </p:cNvSpPr>
          <p:nvPr>
            <p:ph type="title"/>
          </p:nvPr>
        </p:nvSpPr>
        <p:spPr>
          <a:xfrm>
            <a:off x="457200" y="320040"/>
            <a:ext cx="7239000" cy="1020728"/>
          </a:xfrm>
        </p:spPr>
        <p:txBody>
          <a:bodyPr>
            <a:normAutofit/>
          </a:bodyPr>
          <a:lstStyle/>
          <a:p>
            <a:r>
              <a:rPr lang="bs-Latn-BA" sz="2800" dirty="0" smtClean="0"/>
              <a:t>OVERVIEW OF REALISED ACTIVITIES</a:t>
            </a:r>
            <a:endParaRPr lang="bs-Latn-BA" sz="2800" dirty="0"/>
          </a:p>
        </p:txBody>
      </p:sp>
    </p:spTree>
    <p:extLst>
      <p:ext uri="{BB962C8B-B14F-4D97-AF65-F5344CB8AC3E}">
        <p14:creationId xmlns:p14="http://schemas.microsoft.com/office/powerpoint/2010/main" val="2324139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94099142"/>
              </p:ext>
            </p:extLst>
          </p:nvPr>
        </p:nvGraphicFramePr>
        <p:xfrm>
          <a:off x="500033" y="1142985"/>
          <a:ext cx="8167543" cy="3589835"/>
        </p:xfrm>
        <a:graphic>
          <a:graphicData uri="http://schemas.openxmlformats.org/drawingml/2006/table">
            <a:tbl>
              <a:tblPr firstRow="1" firstCol="1" bandRow="1">
                <a:tableStyleId>{5C22544A-7EE6-4342-B048-85BDC9FD1C3A}</a:tableStyleId>
              </a:tblPr>
              <a:tblGrid>
                <a:gridCol w="3016840"/>
                <a:gridCol w="2722514"/>
                <a:gridCol w="2428189"/>
              </a:tblGrid>
              <a:tr h="207628">
                <a:tc>
                  <a:txBody>
                    <a:bodyPr/>
                    <a:lstStyle/>
                    <a:p>
                      <a:pPr marL="29845" algn="just">
                        <a:spcAft>
                          <a:spcPts val="0"/>
                        </a:spcAft>
                      </a:pPr>
                      <a:r>
                        <a:rPr lang="hr-HR" sz="1200" dirty="0" smtClean="0">
                          <a:effectLst/>
                        </a:rPr>
                        <a:t>DONOR</a:t>
                      </a:r>
                      <a:endParaRPr lang="bs-Latn-BA" sz="1200" dirty="0">
                        <a:effectLst/>
                        <a:latin typeface="Times New Roman"/>
                        <a:ea typeface="Times New Roman"/>
                      </a:endParaRPr>
                    </a:p>
                  </a:txBody>
                  <a:tcPr marL="68580" marR="68580" marT="0" marB="0" anchor="b">
                    <a:solidFill>
                      <a:schemeClr val="accent4"/>
                    </a:solidFill>
                  </a:tcPr>
                </a:tc>
                <a:tc>
                  <a:txBody>
                    <a:bodyPr/>
                    <a:lstStyle/>
                    <a:p>
                      <a:pPr marL="13970" algn="ctr">
                        <a:spcAft>
                          <a:spcPts val="0"/>
                        </a:spcAft>
                      </a:pPr>
                      <a:r>
                        <a:rPr lang="hr-HR" sz="1200" dirty="0" smtClean="0">
                          <a:effectLst/>
                          <a:latin typeface="Times New Roman"/>
                          <a:ea typeface="Times New Roman"/>
                        </a:rPr>
                        <a:t>HOUSING</a:t>
                      </a:r>
                      <a:r>
                        <a:rPr lang="hr-HR" sz="1200" baseline="0" dirty="0" smtClean="0">
                          <a:effectLst/>
                          <a:latin typeface="Times New Roman"/>
                          <a:ea typeface="Times New Roman"/>
                        </a:rPr>
                        <a:t> CONSTRUCTION</a:t>
                      </a:r>
                      <a:endParaRPr lang="bs-Latn-BA" sz="1200" dirty="0">
                        <a:effectLst/>
                        <a:latin typeface="Times New Roman"/>
                        <a:ea typeface="Times New Roman"/>
                      </a:endParaRPr>
                    </a:p>
                  </a:txBody>
                  <a:tcPr marL="68580" marR="68580" marT="0" marB="0" anchor="b">
                    <a:solidFill>
                      <a:schemeClr val="accent4"/>
                    </a:solidFill>
                  </a:tcPr>
                </a:tc>
                <a:tc>
                  <a:txBody>
                    <a:bodyPr/>
                    <a:lstStyle/>
                    <a:p>
                      <a:pPr marL="13970" algn="ctr">
                        <a:spcAft>
                          <a:spcPts val="0"/>
                        </a:spcAft>
                      </a:pPr>
                      <a:r>
                        <a:rPr lang="bs-Latn-BA" sz="1200" b="1" dirty="0" smtClean="0">
                          <a:effectLst/>
                          <a:latin typeface="+mn-lt"/>
                          <a:ea typeface="Times New Roman"/>
                        </a:rPr>
                        <a:t>NOTE</a:t>
                      </a:r>
                      <a:endParaRPr lang="bs-Latn-BA" sz="1200" b="1" dirty="0">
                        <a:effectLst/>
                        <a:latin typeface="+mn-lt"/>
                        <a:ea typeface="Times New Roman"/>
                      </a:endParaRPr>
                    </a:p>
                  </a:txBody>
                  <a:tcPr marL="68580" marR="68580" marT="0" marB="0" anchor="b">
                    <a:solidFill>
                      <a:schemeClr val="accent4"/>
                    </a:solidFill>
                  </a:tcPr>
                </a:tc>
              </a:tr>
              <a:tr h="379663">
                <a:tc>
                  <a:txBody>
                    <a:bodyPr/>
                    <a:lstStyle/>
                    <a:p>
                      <a:pPr marL="29845" algn="just">
                        <a:spcAft>
                          <a:spcPts val="0"/>
                        </a:spcAft>
                      </a:pPr>
                      <a:r>
                        <a:rPr lang="hr-HR" sz="1200" dirty="0" smtClean="0">
                          <a:effectLst/>
                          <a:latin typeface="Times New Roman"/>
                          <a:ea typeface="Times New Roman"/>
                        </a:rPr>
                        <a:t>EU</a:t>
                      </a:r>
                      <a:r>
                        <a:rPr lang="hr-HR" sz="1200" baseline="0" dirty="0" smtClean="0">
                          <a:effectLst/>
                          <a:latin typeface="Times New Roman"/>
                          <a:ea typeface="Times New Roman"/>
                        </a:rPr>
                        <a:t> DELEGATION</a:t>
                      </a:r>
                      <a:endParaRPr lang="bs-Latn-BA" sz="1200" dirty="0">
                        <a:effectLst/>
                        <a:latin typeface="Times New Roman"/>
                        <a:ea typeface="Times New Roman"/>
                      </a:endParaRPr>
                    </a:p>
                  </a:txBody>
                  <a:tcPr marL="68580" marR="68580" marT="0" marB="0" anchor="b"/>
                </a:tc>
                <a:tc>
                  <a:txBody>
                    <a:bodyPr/>
                    <a:lstStyle/>
                    <a:p>
                      <a:pPr marL="13970" algn="r">
                        <a:spcAft>
                          <a:spcPts val="0"/>
                        </a:spcAft>
                      </a:pPr>
                      <a:r>
                        <a:rPr lang="hr-HR" sz="1200" dirty="0" smtClean="0">
                          <a:effectLst/>
                        </a:rPr>
                        <a:t>17.440.000,00 </a:t>
                      </a:r>
                      <a:r>
                        <a:rPr lang="hr-HR" sz="1200" dirty="0">
                          <a:effectLst/>
                        </a:rPr>
                        <a:t>€</a:t>
                      </a:r>
                      <a:endParaRPr lang="bs-Latn-BA" sz="1200" dirty="0">
                        <a:effectLst/>
                        <a:latin typeface="Times New Roman"/>
                        <a:ea typeface="Times New Roman"/>
                      </a:endParaRPr>
                    </a:p>
                  </a:txBody>
                  <a:tcPr marL="68580" marR="68580" marT="0" marB="0" anchor="b"/>
                </a:tc>
                <a:tc>
                  <a:txBody>
                    <a:bodyPr/>
                    <a:lstStyle/>
                    <a:p>
                      <a:pPr marL="13970" algn="ctr">
                        <a:spcAft>
                          <a:spcPts val="0"/>
                        </a:spcAft>
                      </a:pPr>
                      <a:r>
                        <a:rPr lang="bs-Latn-BA" sz="1200" b="0" dirty="0" smtClean="0">
                          <a:effectLst/>
                          <a:latin typeface="+mn-lt"/>
                          <a:ea typeface="Times New Roman"/>
                        </a:rPr>
                        <a:t>Funds</a:t>
                      </a:r>
                      <a:r>
                        <a:rPr lang="bs-Latn-BA" sz="1200" b="0" baseline="0" dirty="0" smtClean="0">
                          <a:effectLst/>
                          <a:latin typeface="+mn-lt"/>
                          <a:ea typeface="Times New Roman"/>
                        </a:rPr>
                        <a:t> for reconstruction of housing stock</a:t>
                      </a:r>
                      <a:endParaRPr lang="bs-Latn-BA" sz="1200" b="0" dirty="0">
                        <a:effectLst/>
                        <a:latin typeface="+mn-lt"/>
                        <a:ea typeface="Times New Roman"/>
                      </a:endParaRPr>
                    </a:p>
                  </a:txBody>
                  <a:tcPr marL="68580" marR="68580" marT="0" marB="0" anchor="b"/>
                </a:tc>
              </a:tr>
              <a:tr h="759325">
                <a:tc>
                  <a:txBody>
                    <a:bodyPr/>
                    <a:lstStyle/>
                    <a:p>
                      <a:pPr marL="29845" algn="just">
                        <a:spcAft>
                          <a:spcPts val="0"/>
                        </a:spcAft>
                      </a:pPr>
                      <a:r>
                        <a:rPr lang="hr-HR" sz="1200" dirty="0" smtClean="0">
                          <a:effectLst/>
                          <a:latin typeface="Times New Roman"/>
                          <a:ea typeface="Times New Roman"/>
                        </a:rPr>
                        <a:t>GERMANY</a:t>
                      </a:r>
                      <a:r>
                        <a:rPr lang="hr-HR" sz="1200" baseline="0" dirty="0" smtClean="0">
                          <a:effectLst/>
                          <a:latin typeface="Times New Roman"/>
                          <a:ea typeface="Times New Roman"/>
                        </a:rPr>
                        <a:t> </a:t>
                      </a:r>
                      <a:endParaRPr lang="bs-Latn-BA" sz="1200" dirty="0">
                        <a:effectLst/>
                        <a:latin typeface="Times New Roman"/>
                        <a:ea typeface="Times New Roman"/>
                      </a:endParaRPr>
                    </a:p>
                  </a:txBody>
                  <a:tcPr marL="68580" marR="68580" marT="0" marB="0" anchor="b"/>
                </a:tc>
                <a:tc>
                  <a:txBody>
                    <a:bodyPr/>
                    <a:lstStyle/>
                    <a:p>
                      <a:pPr marL="13970" algn="r">
                        <a:spcAft>
                          <a:spcPts val="0"/>
                        </a:spcAft>
                      </a:pPr>
                      <a:r>
                        <a:rPr lang="hr-HR" sz="1200" dirty="0">
                          <a:effectLst/>
                        </a:rPr>
                        <a:t>5.000.000,00 €</a:t>
                      </a:r>
                      <a:endParaRPr lang="bs-Latn-BA" sz="1200" dirty="0">
                        <a:effectLst/>
                        <a:latin typeface="Times New Roman"/>
                        <a:ea typeface="Times New Roman"/>
                      </a:endParaRPr>
                    </a:p>
                  </a:txBody>
                  <a:tcPr marL="68580" marR="68580" marT="0" marB="0" anchor="b"/>
                </a:tc>
                <a:tc>
                  <a:txBody>
                    <a:bodyPr/>
                    <a:lstStyle/>
                    <a:p>
                      <a:pPr marL="13970" algn="ctr">
                        <a:spcAft>
                          <a:spcPts val="0"/>
                        </a:spcAft>
                      </a:pPr>
                      <a:r>
                        <a:rPr lang="en-US" sz="1200" b="0" dirty="0" smtClean="0">
                          <a:effectLst/>
                          <a:latin typeface="+mn-lt"/>
                          <a:ea typeface="Times New Roman"/>
                        </a:rPr>
                        <a:t>The announced funding from the German Government, </a:t>
                      </a:r>
                      <a:r>
                        <a:rPr lang="en-US" sz="1200" b="0" dirty="0" err="1" smtClean="0">
                          <a:effectLst/>
                          <a:latin typeface="+mn-lt"/>
                          <a:ea typeface="Times New Roman"/>
                        </a:rPr>
                        <a:t>donat</a:t>
                      </a:r>
                      <a:r>
                        <a:rPr lang="bs-Latn-BA" sz="1200" b="0" dirty="0" smtClean="0">
                          <a:effectLst/>
                          <a:latin typeface="+mn-lt"/>
                          <a:ea typeface="Times New Roman"/>
                        </a:rPr>
                        <a:t>ion</a:t>
                      </a:r>
                      <a:r>
                        <a:rPr lang="en-US" sz="1200" b="0" dirty="0" smtClean="0">
                          <a:effectLst/>
                          <a:latin typeface="+mn-lt"/>
                          <a:ea typeface="Times New Roman"/>
                        </a:rPr>
                        <a:t> for the reconstruction needs of small business </a:t>
                      </a:r>
                      <a:r>
                        <a:rPr lang="bs-Latn-BA" sz="1200" b="0" dirty="0" smtClean="0">
                          <a:effectLst/>
                          <a:latin typeface="+mn-lt"/>
                          <a:ea typeface="Times New Roman"/>
                        </a:rPr>
                        <a:t>facilities</a:t>
                      </a:r>
                      <a:endParaRPr lang="bs-Latn-BA" sz="1200" b="0" dirty="0">
                        <a:effectLst/>
                        <a:latin typeface="+mn-lt"/>
                        <a:ea typeface="Times New Roman"/>
                      </a:endParaRPr>
                    </a:p>
                  </a:txBody>
                  <a:tcPr marL="68580" marR="68580" marT="0" marB="0" anchor="b"/>
                </a:tc>
              </a:tr>
              <a:tr h="759325">
                <a:tc>
                  <a:txBody>
                    <a:bodyPr/>
                    <a:lstStyle/>
                    <a:p>
                      <a:pPr marL="29845" algn="just">
                        <a:spcAft>
                          <a:spcPts val="0"/>
                        </a:spcAft>
                      </a:pPr>
                      <a:r>
                        <a:rPr lang="hr-HR" sz="1200" dirty="0" smtClean="0">
                          <a:effectLst/>
                          <a:latin typeface="Times New Roman"/>
                          <a:ea typeface="Times New Roman"/>
                        </a:rPr>
                        <a:t>HUNGARY</a:t>
                      </a:r>
                      <a:endParaRPr lang="bs-Latn-BA" sz="1200" dirty="0">
                        <a:effectLst/>
                        <a:latin typeface="Times New Roman"/>
                        <a:ea typeface="Times New Roman"/>
                      </a:endParaRPr>
                    </a:p>
                  </a:txBody>
                  <a:tcPr marL="68580" marR="68580" marT="0" marB="0" anchor="b"/>
                </a:tc>
                <a:tc>
                  <a:txBody>
                    <a:bodyPr/>
                    <a:lstStyle/>
                    <a:p>
                      <a:pPr marL="13970" algn="r">
                        <a:spcAft>
                          <a:spcPts val="0"/>
                        </a:spcAft>
                      </a:pPr>
                      <a:r>
                        <a:rPr lang="hr-HR" sz="1200">
                          <a:effectLst/>
                        </a:rPr>
                        <a:t>500.000,00 €</a:t>
                      </a:r>
                      <a:endParaRPr lang="bs-Latn-BA" sz="1200">
                        <a:effectLst/>
                        <a:latin typeface="Times New Roman"/>
                        <a:ea typeface="Times New Roman"/>
                      </a:endParaRPr>
                    </a:p>
                  </a:txBody>
                  <a:tcPr marL="68580" marR="68580" marT="0" marB="0" anchor="b"/>
                </a:tc>
                <a:tc>
                  <a:txBody>
                    <a:bodyPr/>
                    <a:lstStyle/>
                    <a:p>
                      <a:pPr marL="13970" algn="ctr">
                        <a:spcAft>
                          <a:spcPts val="0"/>
                        </a:spcAft>
                      </a:pPr>
                      <a:r>
                        <a:rPr lang="bs-Latn-BA" sz="1200" b="0" dirty="0" smtClean="0">
                          <a:effectLst/>
                          <a:latin typeface="+mn-lt"/>
                          <a:ea typeface="Times New Roman"/>
                        </a:rPr>
                        <a:t>Funds</a:t>
                      </a:r>
                      <a:r>
                        <a:rPr lang="bs-Latn-BA" sz="1200" b="0" baseline="0" dirty="0" smtClean="0">
                          <a:effectLst/>
                          <a:latin typeface="+mn-lt"/>
                          <a:ea typeface="Times New Roman"/>
                        </a:rPr>
                        <a:t> for</a:t>
                      </a:r>
                      <a:r>
                        <a:rPr lang="vi-VN" sz="1200" b="0" dirty="0" smtClean="0">
                          <a:effectLst/>
                          <a:latin typeface="+mn-lt"/>
                          <a:ea typeface="Times New Roman"/>
                        </a:rPr>
                        <a:t> housing, </a:t>
                      </a:r>
                      <a:r>
                        <a:rPr lang="bs-Latn-BA" sz="1200" b="0" dirty="0" smtClean="0">
                          <a:effectLst/>
                          <a:latin typeface="+mn-lt"/>
                          <a:ea typeface="Times New Roman"/>
                        </a:rPr>
                        <a:t>and also for the flood</a:t>
                      </a:r>
                      <a:r>
                        <a:rPr lang="bs-Latn-BA" sz="1200" b="0" baseline="0" dirty="0" smtClean="0">
                          <a:effectLst/>
                          <a:latin typeface="+mn-lt"/>
                          <a:ea typeface="Times New Roman"/>
                        </a:rPr>
                        <a:t> protection and agriculture </a:t>
                      </a:r>
                      <a:endParaRPr lang="bs-Latn-BA" sz="1200" b="0" dirty="0">
                        <a:effectLst/>
                        <a:latin typeface="+mn-lt"/>
                        <a:ea typeface="Times New Roman"/>
                      </a:endParaRPr>
                    </a:p>
                  </a:txBody>
                  <a:tcPr marL="68580" marR="68580" marT="0" marB="0" anchor="b"/>
                </a:tc>
              </a:tr>
              <a:tr h="1328819">
                <a:tc>
                  <a:txBody>
                    <a:bodyPr/>
                    <a:lstStyle/>
                    <a:p>
                      <a:pPr marL="29845" algn="just">
                        <a:spcAft>
                          <a:spcPts val="0"/>
                        </a:spcAft>
                      </a:pPr>
                      <a:r>
                        <a:rPr lang="hr-HR" sz="1200" dirty="0" smtClean="0">
                          <a:effectLst/>
                          <a:latin typeface="Times New Roman"/>
                          <a:ea typeface="Times New Roman"/>
                        </a:rPr>
                        <a:t>CoE</a:t>
                      </a:r>
                      <a:r>
                        <a:rPr lang="hr-HR" sz="1200" baseline="0" dirty="0" smtClean="0">
                          <a:effectLst/>
                          <a:latin typeface="Times New Roman"/>
                          <a:ea typeface="Times New Roman"/>
                        </a:rPr>
                        <a:t> DEVELOPMENT BANK</a:t>
                      </a:r>
                      <a:endParaRPr lang="bs-Latn-BA" sz="1200" dirty="0">
                        <a:effectLst/>
                        <a:latin typeface="Times New Roman"/>
                        <a:ea typeface="Times New Roman"/>
                      </a:endParaRPr>
                    </a:p>
                  </a:txBody>
                  <a:tcPr marL="68580" marR="68580" marT="0" marB="0" anchor="b"/>
                </a:tc>
                <a:tc>
                  <a:txBody>
                    <a:bodyPr/>
                    <a:lstStyle/>
                    <a:p>
                      <a:pPr marL="13970" algn="r">
                        <a:spcAft>
                          <a:spcPts val="0"/>
                        </a:spcAft>
                      </a:pPr>
                      <a:r>
                        <a:rPr lang="hr-HR" sz="1200" dirty="0">
                          <a:effectLst/>
                        </a:rPr>
                        <a:t>60.000.000,00 €</a:t>
                      </a:r>
                      <a:endParaRPr lang="bs-Latn-BA" sz="1200" dirty="0">
                        <a:effectLst/>
                        <a:latin typeface="Times New Roman"/>
                        <a:ea typeface="Times New Roman"/>
                      </a:endParaRPr>
                    </a:p>
                  </a:txBody>
                  <a:tcPr marL="68580" marR="68580" marT="0" marB="0" anchor="b"/>
                </a:tc>
                <a:tc>
                  <a:txBody>
                    <a:bodyPr/>
                    <a:lstStyle/>
                    <a:p>
                      <a:pPr marL="13970" algn="ctr">
                        <a:spcAft>
                          <a:spcPts val="0"/>
                        </a:spcAft>
                      </a:pPr>
                      <a:r>
                        <a:rPr lang="bs-Latn-BA" sz="1200" b="0" dirty="0" smtClean="0">
                          <a:effectLst/>
                          <a:latin typeface="+mn-lt"/>
                          <a:ea typeface="Times New Roman"/>
                        </a:rPr>
                        <a:t>Earlier provide funds for other purposes ( closure of collective centers and alternative acommodation for refugees</a:t>
                      </a:r>
                      <a:r>
                        <a:rPr lang="bs-Latn-BA" sz="1200" b="0" baseline="0" dirty="0" smtClean="0">
                          <a:effectLst/>
                          <a:latin typeface="+mn-lt"/>
                          <a:ea typeface="Times New Roman"/>
                        </a:rPr>
                        <a:t> and displaced persond under the Annex VII </a:t>
                      </a:r>
                      <a:r>
                        <a:rPr kumimoji="0" lang="en-US" sz="1200" b="1" i="0" kern="1200" dirty="0" smtClean="0">
                          <a:solidFill>
                            <a:schemeClr val="dk1"/>
                          </a:solidFill>
                          <a:latin typeface="+mn-lt"/>
                          <a:ea typeface="+mn-ea"/>
                          <a:cs typeface="+mn-cs"/>
                        </a:rPr>
                        <a:t>Dayton Peace Agreement</a:t>
                      </a:r>
                      <a:r>
                        <a:rPr kumimoji="0" lang="bs-Latn-BA" sz="1200" b="1" i="0" kern="1200" dirty="0" smtClean="0">
                          <a:solidFill>
                            <a:schemeClr val="dk1"/>
                          </a:solidFill>
                          <a:latin typeface="+mn-lt"/>
                          <a:ea typeface="+mn-ea"/>
                          <a:cs typeface="+mn-cs"/>
                        </a:rPr>
                        <a:t>).</a:t>
                      </a:r>
                      <a:endParaRPr lang="bs-Latn-BA" sz="1200" b="0" dirty="0">
                        <a:effectLst/>
                        <a:latin typeface="+mn-lt"/>
                        <a:ea typeface="Times New Roman"/>
                      </a:endParaRPr>
                    </a:p>
                  </a:txBody>
                  <a:tcPr marL="68580" marR="68580" marT="0" marB="0" anchor="b"/>
                </a:tc>
              </a:tr>
            </a:tbl>
          </a:graphicData>
        </a:graphic>
      </p:graphicFrame>
      <p:sp>
        <p:nvSpPr>
          <p:cNvPr id="3" name="Title 2"/>
          <p:cNvSpPr>
            <a:spLocks noGrp="1"/>
          </p:cNvSpPr>
          <p:nvPr>
            <p:ph type="title"/>
          </p:nvPr>
        </p:nvSpPr>
        <p:spPr>
          <a:xfrm>
            <a:off x="642910" y="274638"/>
            <a:ext cx="8043890" cy="868346"/>
          </a:xfrm>
        </p:spPr>
        <p:txBody>
          <a:bodyPr>
            <a:normAutofit/>
          </a:bodyPr>
          <a:lstStyle/>
          <a:p>
            <a:r>
              <a:rPr lang="bs-Latn-BA" sz="1600" b="0" dirty="0" smtClean="0"/>
              <a:t>O</a:t>
            </a:r>
            <a:r>
              <a:rPr lang="en-US" sz="1600" b="0" dirty="0" smtClean="0"/>
              <a:t>n behalf of the reconstruction of the housing stock, </a:t>
            </a:r>
            <a:r>
              <a:rPr lang="bs-Latn-BA" sz="1600" b="0" dirty="0" smtClean="0"/>
              <a:t>at </a:t>
            </a:r>
            <a:r>
              <a:rPr lang="en-US" sz="1600" b="0" dirty="0" smtClean="0"/>
              <a:t>the </a:t>
            </a:r>
            <a:r>
              <a:rPr lang="bs-Latn-BA" sz="1600" b="0" dirty="0" smtClean="0"/>
              <a:t>D</a:t>
            </a:r>
            <a:r>
              <a:rPr lang="en-US" sz="1600" b="0" dirty="0" err="1" smtClean="0"/>
              <a:t>onor</a:t>
            </a:r>
            <a:r>
              <a:rPr lang="bs-Latn-BA" sz="1600" b="0" dirty="0" smtClean="0"/>
              <a:t>s</a:t>
            </a:r>
            <a:r>
              <a:rPr lang="en-US" sz="1600" b="0" dirty="0" smtClean="0"/>
              <a:t> conference were </a:t>
            </a:r>
            <a:r>
              <a:rPr lang="bs-Latn-BA" sz="1600" b="0" dirty="0" smtClean="0"/>
              <a:t>ann</a:t>
            </a:r>
            <a:r>
              <a:rPr lang="en-US" sz="1600" b="0" dirty="0" err="1" smtClean="0"/>
              <a:t>ounced</a:t>
            </a:r>
            <a:r>
              <a:rPr lang="en-US" sz="1600" b="0" dirty="0" smtClean="0"/>
              <a:t> the following grants and loans </a:t>
            </a:r>
            <a:r>
              <a:rPr lang="bs-Latn-BA" sz="1600" b="0" dirty="0" smtClean="0"/>
              <a:t>:</a:t>
            </a:r>
            <a:endParaRPr lang="bs-Latn-BA" sz="1600" b="0" dirty="0"/>
          </a:p>
        </p:txBody>
      </p:sp>
      <p:sp>
        <p:nvSpPr>
          <p:cNvPr id="9" name="TextBox 8"/>
          <p:cNvSpPr txBox="1"/>
          <p:nvPr/>
        </p:nvSpPr>
        <p:spPr>
          <a:xfrm>
            <a:off x="2627784" y="5445224"/>
            <a:ext cx="6120680" cy="830997"/>
          </a:xfrm>
          <a:prstGeom prst="rect">
            <a:avLst/>
          </a:prstGeom>
          <a:noFill/>
        </p:spPr>
        <p:txBody>
          <a:bodyPr wrap="square" rtlCol="0">
            <a:spAutoFit/>
          </a:bodyPr>
          <a:lstStyle/>
          <a:p>
            <a:pPr algn="r"/>
            <a:r>
              <a:rPr lang="bs-Latn-BA" sz="1600" dirty="0" smtClean="0"/>
              <a:t>Meanwhile, for the purpose of reconstrucion of housing units which were devastated in floods and landslides, other donors and budget funds were also secured as follows: </a:t>
            </a:r>
            <a:endParaRPr lang="bs-Latn-BA" sz="1600" dirty="0"/>
          </a:p>
        </p:txBody>
      </p:sp>
      <p:sp>
        <p:nvSpPr>
          <p:cNvPr id="5" name="TextBox 4"/>
          <p:cNvSpPr txBox="1"/>
          <p:nvPr/>
        </p:nvSpPr>
        <p:spPr>
          <a:xfrm>
            <a:off x="467544" y="4941168"/>
            <a:ext cx="8376978" cy="276999"/>
          </a:xfrm>
          <a:prstGeom prst="rect">
            <a:avLst/>
          </a:prstGeom>
          <a:noFill/>
        </p:spPr>
        <p:txBody>
          <a:bodyPr wrap="square" rtlCol="0">
            <a:spAutoFit/>
          </a:bodyPr>
          <a:lstStyle/>
          <a:p>
            <a:r>
              <a:rPr lang="bs-Latn-BA" sz="1200" b="1" dirty="0" smtClean="0"/>
              <a:t>Thus, at the Donors Conference was secured 17.440.000,00 € for the sanation of housing units.</a:t>
            </a:r>
            <a:endParaRPr lang="bs-Latn-BA" sz="1200" b="1" dirty="0"/>
          </a:p>
        </p:txBody>
      </p:sp>
    </p:spTree>
    <p:extLst>
      <p:ext uri="{BB962C8B-B14F-4D97-AF65-F5344CB8AC3E}">
        <p14:creationId xmlns:p14="http://schemas.microsoft.com/office/powerpoint/2010/main" val="1444687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idx="1"/>
          </p:nvPr>
        </p:nvSpPr>
        <p:spPr>
          <a:xfrm>
            <a:off x="0" y="2132856"/>
            <a:ext cx="4067944" cy="288032"/>
          </a:xfrm>
        </p:spPr>
        <p:txBody>
          <a:bodyPr>
            <a:noAutofit/>
          </a:bodyPr>
          <a:lstStyle/>
          <a:p>
            <a:pPr marL="109728" indent="0">
              <a:buNone/>
            </a:pPr>
            <a:r>
              <a:rPr lang="bs-Latn-BA" sz="1400" b="1" dirty="0" smtClean="0">
                <a:solidFill>
                  <a:schemeClr val="tx2"/>
                </a:solidFill>
                <a:effectLst>
                  <a:outerShdw blurRad="38100" dist="38100" dir="2700000" algn="tl">
                    <a:srgbClr val="000000">
                      <a:alpha val="43137"/>
                    </a:srgbClr>
                  </a:outerShdw>
                </a:effectLst>
              </a:rPr>
              <a:t>	- Other donors funds</a:t>
            </a:r>
          </a:p>
        </p:txBody>
      </p:sp>
      <p:sp>
        <p:nvSpPr>
          <p:cNvPr id="3" name="Title 2"/>
          <p:cNvSpPr>
            <a:spLocks noGrp="1"/>
          </p:cNvSpPr>
          <p:nvPr>
            <p:ph type="title"/>
          </p:nvPr>
        </p:nvSpPr>
        <p:spPr>
          <a:xfrm>
            <a:off x="395536" y="476672"/>
            <a:ext cx="8229600" cy="648072"/>
          </a:xfrm>
        </p:spPr>
        <p:txBody>
          <a:bodyPr>
            <a:normAutofit fontScale="90000"/>
          </a:bodyPr>
          <a:lstStyle/>
          <a:p>
            <a:pPr>
              <a:tabLst>
                <a:tab pos="263525" algn="l"/>
              </a:tabLst>
            </a:pPr>
            <a:r>
              <a:rPr lang="bs-Latn-BA" sz="2400" dirty="0" smtClean="0"/>
              <a:t>INVESTED FUNDS FOR RECONSTRUCION OF HOUSING UNITS</a:t>
            </a:r>
            <a:br>
              <a:rPr lang="bs-Latn-BA" sz="2400" dirty="0" smtClean="0"/>
            </a:br>
            <a:r>
              <a:rPr lang="bs-Latn-BA" sz="2400" dirty="0" smtClean="0"/>
              <a:t>	</a:t>
            </a:r>
            <a:endParaRPr lang="bs-Latn-BA" sz="2000" dirty="0"/>
          </a:p>
        </p:txBody>
      </p:sp>
      <p:graphicFrame>
        <p:nvGraphicFramePr>
          <p:cNvPr id="7" name="Table 6"/>
          <p:cNvGraphicFramePr>
            <a:graphicFrameLocks noGrp="1"/>
          </p:cNvGraphicFramePr>
          <p:nvPr>
            <p:extLst>
              <p:ext uri="{D42A27DB-BD31-4B8C-83A1-F6EECF244321}">
                <p14:modId xmlns:p14="http://schemas.microsoft.com/office/powerpoint/2010/main" val="2593565911"/>
              </p:ext>
            </p:extLst>
          </p:nvPr>
        </p:nvGraphicFramePr>
        <p:xfrm>
          <a:off x="683568" y="3869680"/>
          <a:ext cx="7848872" cy="1436671"/>
        </p:xfrm>
        <a:graphic>
          <a:graphicData uri="http://schemas.openxmlformats.org/drawingml/2006/table">
            <a:tbl>
              <a:tblPr firstRow="1" bandRow="1">
                <a:tableStyleId>{5C22544A-7EE6-4342-B048-85BDC9FD1C3A}</a:tableStyleId>
              </a:tblPr>
              <a:tblGrid>
                <a:gridCol w="3024336"/>
                <a:gridCol w="2096120"/>
                <a:gridCol w="2728416"/>
              </a:tblGrid>
              <a:tr h="223190">
                <a:tc>
                  <a:txBody>
                    <a:bodyPr/>
                    <a:lstStyle/>
                    <a:p>
                      <a:pPr algn="ctr">
                        <a:lnSpc>
                          <a:spcPct val="115000"/>
                        </a:lnSpc>
                        <a:spcAft>
                          <a:spcPts val="0"/>
                        </a:spcAft>
                      </a:pPr>
                      <a:r>
                        <a:rPr lang="bs-Latn-BA" sz="900" dirty="0" smtClean="0">
                          <a:effectLst/>
                          <a:latin typeface="+mj-lt"/>
                          <a:cs typeface="Calibri" pitchFamily="34" charset="0"/>
                        </a:rPr>
                        <a:t>INSTITUTION</a:t>
                      </a:r>
                      <a:endParaRPr lang="bs-Latn-BA" sz="900" dirty="0">
                        <a:effectLst/>
                        <a:latin typeface="+mj-lt"/>
                        <a:ea typeface="Calibri"/>
                        <a:cs typeface="Calibri" pitchFamily="34" charset="0"/>
                      </a:endParaRPr>
                    </a:p>
                  </a:txBody>
                  <a:tcPr marL="68580" marR="68580" marT="0" marB="0"/>
                </a:tc>
                <a:tc>
                  <a:txBody>
                    <a:bodyPr/>
                    <a:lstStyle/>
                    <a:p>
                      <a:pPr algn="ctr">
                        <a:lnSpc>
                          <a:spcPct val="115000"/>
                        </a:lnSpc>
                        <a:spcAft>
                          <a:spcPts val="0"/>
                        </a:spcAft>
                      </a:pPr>
                      <a:r>
                        <a:rPr lang="bs-Latn-BA" sz="900" dirty="0" smtClean="0">
                          <a:effectLst/>
                          <a:latin typeface="+mj-lt"/>
                          <a:ea typeface="Calibri"/>
                          <a:cs typeface="Calibri" pitchFamily="34" charset="0"/>
                        </a:rPr>
                        <a:t>FUNDS</a:t>
                      </a:r>
                      <a:endParaRPr lang="bs-Latn-BA" sz="900" dirty="0">
                        <a:effectLst/>
                        <a:latin typeface="+mj-lt"/>
                        <a:ea typeface="Calibri"/>
                        <a:cs typeface="Calibri" pitchFamily="34" charset="0"/>
                      </a:endParaRPr>
                    </a:p>
                  </a:txBody>
                  <a:tcPr marL="68580" marR="68580" marT="0" marB="0"/>
                </a:tc>
                <a:tc>
                  <a:txBody>
                    <a:bodyPr/>
                    <a:lstStyle/>
                    <a:p>
                      <a:pPr algn="ctr">
                        <a:lnSpc>
                          <a:spcPct val="115000"/>
                        </a:lnSpc>
                        <a:spcAft>
                          <a:spcPts val="0"/>
                        </a:spcAft>
                      </a:pPr>
                      <a:r>
                        <a:rPr lang="bs-Latn-BA" sz="900" dirty="0" smtClean="0">
                          <a:effectLst/>
                          <a:latin typeface="+mj-lt"/>
                          <a:ea typeface="Calibri"/>
                          <a:cs typeface="Calibri" pitchFamily="34" charset="0"/>
                        </a:rPr>
                        <a:t>NUMBER</a:t>
                      </a:r>
                      <a:r>
                        <a:rPr lang="bs-Latn-BA" sz="900" baseline="0" dirty="0" smtClean="0">
                          <a:effectLst/>
                          <a:latin typeface="+mj-lt"/>
                          <a:ea typeface="Calibri"/>
                          <a:cs typeface="Calibri" pitchFamily="34" charset="0"/>
                        </a:rPr>
                        <a:t> OF BENEFICIARIES/HOUSING UNITS</a:t>
                      </a:r>
                      <a:endParaRPr lang="bs-Latn-BA" sz="900" dirty="0">
                        <a:effectLst/>
                        <a:latin typeface="+mj-lt"/>
                        <a:ea typeface="Calibri"/>
                        <a:cs typeface="Calibri" pitchFamily="34" charset="0"/>
                      </a:endParaRPr>
                    </a:p>
                  </a:txBody>
                  <a:tcPr marL="68580" marR="68580" marT="0" marB="0"/>
                </a:tc>
              </a:tr>
              <a:tr h="288032">
                <a:tc>
                  <a:txBody>
                    <a:bodyPr/>
                    <a:lstStyle/>
                    <a:p>
                      <a:pPr algn="l">
                        <a:lnSpc>
                          <a:spcPct val="115000"/>
                        </a:lnSpc>
                        <a:spcAft>
                          <a:spcPts val="0"/>
                        </a:spcAft>
                      </a:pPr>
                      <a:r>
                        <a:rPr lang="bs-Latn-BA" sz="900" dirty="0" smtClean="0">
                          <a:effectLst/>
                          <a:latin typeface="+mj-lt"/>
                          <a:cs typeface="Calibri" pitchFamily="34" charset="0"/>
                        </a:rPr>
                        <a:t>COUNCIL</a:t>
                      </a:r>
                      <a:r>
                        <a:rPr lang="bs-Latn-BA" sz="900" baseline="0" dirty="0" smtClean="0">
                          <a:effectLst/>
                          <a:latin typeface="+mj-lt"/>
                          <a:cs typeface="Calibri" pitchFamily="34" charset="0"/>
                        </a:rPr>
                        <a:t> OF MINISTERS</a:t>
                      </a:r>
                      <a:r>
                        <a:rPr lang="bs-Latn-BA" sz="900" dirty="0" smtClean="0">
                          <a:effectLst/>
                          <a:latin typeface="+mj-lt"/>
                          <a:cs typeface="Calibri" pitchFamily="34" charset="0"/>
                        </a:rPr>
                        <a:t> </a:t>
                      </a:r>
                      <a:r>
                        <a:rPr lang="bs-Latn-BA" sz="900" dirty="0">
                          <a:effectLst/>
                          <a:latin typeface="+mj-lt"/>
                          <a:cs typeface="Calibri" pitchFamily="34" charset="0"/>
                        </a:rPr>
                        <a:t>BiH</a:t>
                      </a:r>
                      <a:endParaRPr lang="bs-Latn-BA" sz="90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b="0" dirty="0" smtClean="0">
                          <a:effectLst/>
                          <a:latin typeface="+mj-lt"/>
                          <a:cs typeface="Calibri" pitchFamily="34" charset="0"/>
                        </a:rPr>
                        <a:t>10.343.000 BA</a:t>
                      </a:r>
                      <a:endParaRPr lang="bs-Latn-BA" sz="900" b="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dirty="0" smtClean="0">
                          <a:effectLst/>
                          <a:latin typeface="+mj-lt"/>
                          <a:ea typeface="Calibri"/>
                          <a:cs typeface="Calibri" pitchFamily="34" charset="0"/>
                        </a:rPr>
                        <a:t>The</a:t>
                      </a:r>
                      <a:r>
                        <a:rPr lang="bs-Latn-BA" sz="900" baseline="0" dirty="0" smtClean="0">
                          <a:effectLst/>
                          <a:latin typeface="+mj-lt"/>
                          <a:ea typeface="Calibri"/>
                          <a:cs typeface="Calibri" pitchFamily="34" charset="0"/>
                        </a:rPr>
                        <a:t> funds were transfered to entities and Brčko District in September 2014</a:t>
                      </a:r>
                      <a:endParaRPr lang="bs-Latn-BA" sz="900" dirty="0">
                        <a:effectLst/>
                        <a:latin typeface="+mj-lt"/>
                        <a:ea typeface="Calibri"/>
                        <a:cs typeface="Calibri" pitchFamily="34" charset="0"/>
                      </a:endParaRPr>
                    </a:p>
                  </a:txBody>
                  <a:tcPr marL="68580" marR="68580" marT="0" marB="0" anchor="ctr"/>
                </a:tc>
              </a:tr>
              <a:tr h="193731">
                <a:tc>
                  <a:txBody>
                    <a:bodyPr/>
                    <a:lstStyle/>
                    <a:p>
                      <a:pPr algn="l">
                        <a:lnSpc>
                          <a:spcPct val="115000"/>
                        </a:lnSpc>
                        <a:spcAft>
                          <a:spcPts val="0"/>
                        </a:spcAft>
                      </a:pPr>
                      <a:r>
                        <a:rPr lang="bs-Latn-BA" sz="900" dirty="0" smtClean="0">
                          <a:effectLst/>
                          <a:latin typeface="+mj-lt"/>
                          <a:cs typeface="Calibri" pitchFamily="34" charset="0"/>
                        </a:rPr>
                        <a:t>GOVERNMENT</a:t>
                      </a:r>
                      <a:r>
                        <a:rPr lang="bs-Latn-BA" sz="900" baseline="0" dirty="0" smtClean="0">
                          <a:effectLst/>
                          <a:latin typeface="+mj-lt"/>
                          <a:cs typeface="Calibri" pitchFamily="34" charset="0"/>
                        </a:rPr>
                        <a:t> OF FEDERATION</a:t>
                      </a:r>
                      <a:r>
                        <a:rPr lang="bs-Latn-BA" sz="900" dirty="0" smtClean="0">
                          <a:effectLst/>
                          <a:latin typeface="+mj-lt"/>
                          <a:cs typeface="Calibri" pitchFamily="34" charset="0"/>
                        </a:rPr>
                        <a:t> BIH</a:t>
                      </a:r>
                      <a:endParaRPr lang="bs-Latn-BA" sz="90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b="0" dirty="0" smtClean="0">
                          <a:effectLst/>
                          <a:latin typeface="+mj-lt"/>
                          <a:cs typeface="Calibri" pitchFamily="34" charset="0"/>
                        </a:rPr>
                        <a:t>20.545.217,37</a:t>
                      </a:r>
                      <a:r>
                        <a:rPr lang="bs-Latn-BA" sz="900" b="0" baseline="0" dirty="0" smtClean="0">
                          <a:effectLst/>
                          <a:latin typeface="+mj-lt"/>
                          <a:cs typeface="Calibri" pitchFamily="34" charset="0"/>
                        </a:rPr>
                        <a:t> BA</a:t>
                      </a:r>
                      <a:r>
                        <a:rPr lang="bs-Latn-BA" sz="900" b="0" dirty="0" smtClean="0">
                          <a:effectLst/>
                          <a:latin typeface="+mj-lt"/>
                          <a:cs typeface="Calibri" pitchFamily="34" charset="0"/>
                        </a:rPr>
                        <a:t>M</a:t>
                      </a:r>
                      <a:endParaRPr lang="bs-Latn-BA" sz="900" b="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dirty="0" smtClean="0">
                          <a:effectLst/>
                          <a:latin typeface="+mj-lt"/>
                          <a:ea typeface="Calibri"/>
                          <a:cs typeface="Calibri" pitchFamily="34" charset="0"/>
                        </a:rPr>
                        <a:t>4.442</a:t>
                      </a:r>
                      <a:endParaRPr lang="bs-Latn-BA" sz="900" dirty="0">
                        <a:effectLst/>
                        <a:latin typeface="+mj-lt"/>
                        <a:ea typeface="Calibri"/>
                        <a:cs typeface="Calibri" pitchFamily="34" charset="0"/>
                      </a:endParaRPr>
                    </a:p>
                  </a:txBody>
                  <a:tcPr marL="68580" marR="68580" marT="0" marB="0" anchor="ctr"/>
                </a:tc>
              </a:tr>
              <a:tr h="216024">
                <a:tc>
                  <a:txBody>
                    <a:bodyPr/>
                    <a:lstStyle/>
                    <a:p>
                      <a:pPr algn="l">
                        <a:lnSpc>
                          <a:spcPct val="115000"/>
                        </a:lnSpc>
                        <a:spcAft>
                          <a:spcPts val="0"/>
                        </a:spcAft>
                      </a:pPr>
                      <a:r>
                        <a:rPr lang="bs-Latn-BA" sz="900" dirty="0" smtClean="0">
                          <a:effectLst/>
                          <a:latin typeface="+mj-lt"/>
                          <a:cs typeface="Calibri" pitchFamily="34" charset="0"/>
                        </a:rPr>
                        <a:t>GOVERNMENT</a:t>
                      </a:r>
                      <a:r>
                        <a:rPr lang="bs-Latn-BA" sz="900" baseline="0" dirty="0" smtClean="0">
                          <a:effectLst/>
                          <a:latin typeface="+mj-lt"/>
                          <a:cs typeface="Calibri" pitchFamily="34" charset="0"/>
                        </a:rPr>
                        <a:t> OF</a:t>
                      </a:r>
                      <a:r>
                        <a:rPr lang="bs-Latn-BA" sz="900" dirty="0" smtClean="0">
                          <a:effectLst/>
                          <a:latin typeface="+mj-lt"/>
                          <a:cs typeface="Calibri" pitchFamily="34" charset="0"/>
                        </a:rPr>
                        <a:t> REPUBLIKA SRPSKA</a:t>
                      </a:r>
                      <a:endParaRPr lang="bs-Latn-BA" sz="90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b="0" dirty="0" smtClean="0">
                          <a:effectLst/>
                          <a:latin typeface="+mj-lt"/>
                          <a:ea typeface="Calibri"/>
                          <a:cs typeface="Calibri" pitchFamily="34" charset="0"/>
                        </a:rPr>
                        <a:t>87.089.519,37</a:t>
                      </a:r>
                      <a:r>
                        <a:rPr lang="bs-Latn-BA" sz="900" b="0" baseline="0" dirty="0" smtClean="0">
                          <a:effectLst/>
                          <a:latin typeface="+mj-lt"/>
                          <a:ea typeface="Calibri"/>
                          <a:cs typeface="Calibri" pitchFamily="34" charset="0"/>
                        </a:rPr>
                        <a:t> KM</a:t>
                      </a:r>
                      <a:endParaRPr lang="bs-Latn-BA" sz="900" b="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dirty="0" smtClean="0">
                          <a:effectLst/>
                          <a:latin typeface="+mj-lt"/>
                          <a:ea typeface="Calibri"/>
                          <a:cs typeface="Calibri" pitchFamily="34" charset="0"/>
                        </a:rPr>
                        <a:t>20.448</a:t>
                      </a:r>
                      <a:endParaRPr lang="bs-Latn-BA" sz="900" dirty="0">
                        <a:effectLst/>
                        <a:latin typeface="+mj-lt"/>
                        <a:ea typeface="Calibri"/>
                        <a:cs typeface="Calibri" pitchFamily="34" charset="0"/>
                      </a:endParaRPr>
                    </a:p>
                  </a:txBody>
                  <a:tcPr marL="68580" marR="68580" marT="0" marB="0" anchor="ctr"/>
                </a:tc>
              </a:tr>
              <a:tr h="200226">
                <a:tc>
                  <a:txBody>
                    <a:bodyPr/>
                    <a:lstStyle/>
                    <a:p>
                      <a:pPr algn="l">
                        <a:lnSpc>
                          <a:spcPct val="115000"/>
                        </a:lnSpc>
                        <a:spcAft>
                          <a:spcPts val="0"/>
                        </a:spcAft>
                      </a:pPr>
                      <a:r>
                        <a:rPr lang="bs-Latn-BA" sz="900" dirty="0" smtClean="0">
                          <a:effectLst/>
                          <a:latin typeface="+mj-lt"/>
                          <a:cs typeface="Calibri" pitchFamily="34" charset="0"/>
                        </a:rPr>
                        <a:t>GOVERNMENT</a:t>
                      </a:r>
                      <a:r>
                        <a:rPr lang="bs-Latn-BA" sz="900" baseline="0" dirty="0" smtClean="0">
                          <a:effectLst/>
                          <a:latin typeface="+mj-lt"/>
                          <a:cs typeface="Calibri" pitchFamily="34" charset="0"/>
                        </a:rPr>
                        <a:t> OF</a:t>
                      </a:r>
                      <a:r>
                        <a:rPr lang="bs-Latn-BA" sz="900" dirty="0" smtClean="0">
                          <a:effectLst/>
                          <a:latin typeface="+mj-lt"/>
                          <a:cs typeface="Calibri" pitchFamily="34" charset="0"/>
                        </a:rPr>
                        <a:t> </a:t>
                      </a:r>
                      <a:r>
                        <a:rPr lang="bs-Latn-BA" sz="900" dirty="0">
                          <a:effectLst/>
                          <a:latin typeface="+mj-lt"/>
                          <a:cs typeface="Calibri" pitchFamily="34" charset="0"/>
                        </a:rPr>
                        <a:t>BRČKO </a:t>
                      </a:r>
                      <a:r>
                        <a:rPr lang="bs-Latn-BA" sz="900" dirty="0" smtClean="0">
                          <a:effectLst/>
                          <a:latin typeface="+mj-lt"/>
                          <a:cs typeface="Calibri" pitchFamily="34" charset="0"/>
                        </a:rPr>
                        <a:t>DISTRICT </a:t>
                      </a:r>
                      <a:r>
                        <a:rPr lang="bs-Latn-BA" sz="900" dirty="0">
                          <a:effectLst/>
                          <a:latin typeface="+mj-lt"/>
                          <a:cs typeface="Calibri" pitchFamily="34" charset="0"/>
                        </a:rPr>
                        <a:t>BIH</a:t>
                      </a:r>
                      <a:endParaRPr lang="bs-Latn-BA" sz="90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b="0" dirty="0" smtClean="0">
                          <a:effectLst/>
                          <a:latin typeface="+mj-lt"/>
                          <a:ea typeface="Calibri"/>
                          <a:cs typeface="Calibri" pitchFamily="34" charset="0"/>
                        </a:rPr>
                        <a:t>9.663.900</a:t>
                      </a:r>
                      <a:r>
                        <a:rPr lang="bs-Latn-BA" sz="900" b="0" baseline="0" dirty="0" smtClean="0">
                          <a:effectLst/>
                          <a:latin typeface="+mj-lt"/>
                          <a:ea typeface="Calibri"/>
                          <a:cs typeface="Calibri" pitchFamily="34" charset="0"/>
                        </a:rPr>
                        <a:t> BAM</a:t>
                      </a:r>
                      <a:endParaRPr lang="bs-Latn-BA" sz="900" b="0" dirty="0">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dirty="0" smtClean="0">
                          <a:effectLst/>
                          <a:latin typeface="+mj-lt"/>
                          <a:cs typeface="Calibri" pitchFamily="34" charset="0"/>
                        </a:rPr>
                        <a:t>772</a:t>
                      </a:r>
                      <a:endParaRPr lang="bs-Latn-BA" sz="900" dirty="0">
                        <a:effectLst/>
                        <a:latin typeface="+mj-lt"/>
                        <a:ea typeface="Calibri"/>
                        <a:cs typeface="Calibri" pitchFamily="34" charset="0"/>
                      </a:endParaRPr>
                    </a:p>
                  </a:txBody>
                  <a:tcPr marL="68580" marR="68580" marT="0" marB="0" anchor="ctr"/>
                </a:tc>
              </a:tr>
              <a:tr h="288032">
                <a:tc>
                  <a:txBody>
                    <a:bodyPr/>
                    <a:lstStyle/>
                    <a:p>
                      <a:pPr algn="l">
                        <a:lnSpc>
                          <a:spcPct val="115000"/>
                        </a:lnSpc>
                        <a:spcAft>
                          <a:spcPts val="0"/>
                        </a:spcAft>
                      </a:pPr>
                      <a:r>
                        <a:rPr lang="bs-Latn-BA" sz="900" b="1" dirty="0" smtClean="0">
                          <a:solidFill>
                            <a:schemeClr val="tx1"/>
                          </a:solidFill>
                          <a:effectLst/>
                          <a:latin typeface="+mj-lt"/>
                          <a:cs typeface="Calibri" pitchFamily="34" charset="0"/>
                        </a:rPr>
                        <a:t>TOTAL:</a:t>
                      </a:r>
                      <a:endParaRPr lang="bs-Latn-BA" sz="900" b="1" dirty="0">
                        <a:solidFill>
                          <a:schemeClr val="tx1"/>
                        </a:solidFill>
                        <a:effectLst/>
                        <a:latin typeface="+mj-lt"/>
                        <a:ea typeface="Calibri"/>
                        <a:cs typeface="Calibri" pitchFamily="34" charset="0"/>
                      </a:endParaRPr>
                    </a:p>
                  </a:txBody>
                  <a:tcPr marL="68580" marR="68580" marT="0" marB="0" anchor="ctr"/>
                </a:tc>
                <a:tc>
                  <a:txBody>
                    <a:bodyPr/>
                    <a:lstStyle/>
                    <a:p>
                      <a:pPr algn="l">
                        <a:lnSpc>
                          <a:spcPct val="115000"/>
                        </a:lnSpc>
                        <a:spcAft>
                          <a:spcPts val="0"/>
                        </a:spcAft>
                        <a:tabLst>
                          <a:tab pos="257175" algn="l"/>
                        </a:tabLst>
                      </a:pPr>
                      <a:r>
                        <a:rPr lang="bs-Latn-BA" sz="900" b="1" dirty="0" smtClean="0">
                          <a:solidFill>
                            <a:schemeClr val="tx1"/>
                          </a:solidFill>
                          <a:effectLst/>
                          <a:latin typeface="+mj-lt"/>
                          <a:cs typeface="Calibri" pitchFamily="34" charset="0"/>
                        </a:rPr>
                        <a:t>117.298.636,74</a:t>
                      </a:r>
                      <a:r>
                        <a:rPr lang="bs-Latn-BA" sz="900" b="1" baseline="0" dirty="0" smtClean="0">
                          <a:solidFill>
                            <a:schemeClr val="tx1"/>
                          </a:solidFill>
                          <a:effectLst/>
                          <a:latin typeface="+mj-lt"/>
                          <a:cs typeface="Calibri" pitchFamily="34" charset="0"/>
                        </a:rPr>
                        <a:t>  BA</a:t>
                      </a:r>
                      <a:r>
                        <a:rPr lang="bs-Latn-BA" sz="900" b="1" dirty="0" smtClean="0">
                          <a:solidFill>
                            <a:schemeClr val="tx1"/>
                          </a:solidFill>
                          <a:effectLst/>
                          <a:latin typeface="+mj-lt"/>
                          <a:cs typeface="Calibri" pitchFamily="34" charset="0"/>
                        </a:rPr>
                        <a:t>M</a:t>
                      </a:r>
                      <a:r>
                        <a:rPr lang="bs-Latn-BA" sz="900" b="1" dirty="0">
                          <a:solidFill>
                            <a:schemeClr val="tx1"/>
                          </a:solidFill>
                          <a:effectLst/>
                          <a:latin typeface="+mj-lt"/>
                          <a:cs typeface="Calibri" pitchFamily="34" charset="0"/>
                        </a:rPr>
                        <a:t>	</a:t>
                      </a:r>
                      <a:endParaRPr lang="bs-Latn-BA" sz="900" b="1" dirty="0">
                        <a:solidFill>
                          <a:schemeClr val="tx1"/>
                        </a:solidFill>
                        <a:effectLst/>
                        <a:latin typeface="+mj-lt"/>
                        <a:ea typeface="Calibri"/>
                        <a:cs typeface="Calibri" pitchFamily="34" charset="0"/>
                      </a:endParaRPr>
                    </a:p>
                  </a:txBody>
                  <a:tcPr marL="68580" marR="68580" marT="0" marB="0" anchor="ctr"/>
                </a:tc>
                <a:tc>
                  <a:txBody>
                    <a:bodyPr/>
                    <a:lstStyle/>
                    <a:p>
                      <a:pPr algn="l">
                        <a:lnSpc>
                          <a:spcPct val="115000"/>
                        </a:lnSpc>
                        <a:spcAft>
                          <a:spcPts val="0"/>
                        </a:spcAft>
                      </a:pPr>
                      <a:r>
                        <a:rPr lang="bs-Latn-BA" sz="900" b="1" dirty="0" smtClean="0">
                          <a:solidFill>
                            <a:schemeClr val="tx1"/>
                          </a:solidFill>
                          <a:effectLst/>
                          <a:latin typeface="+mj-lt"/>
                          <a:ea typeface="Calibri"/>
                          <a:cs typeface="Calibri" pitchFamily="34" charset="0"/>
                        </a:rPr>
                        <a:t>25.662</a:t>
                      </a:r>
                    </a:p>
                  </a:txBody>
                  <a:tcPr marL="68580" marR="6858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0532854"/>
              </p:ext>
            </p:extLst>
          </p:nvPr>
        </p:nvGraphicFramePr>
        <p:xfrm>
          <a:off x="683568" y="1250464"/>
          <a:ext cx="7848872" cy="594360"/>
        </p:xfrm>
        <a:graphic>
          <a:graphicData uri="http://schemas.openxmlformats.org/drawingml/2006/table">
            <a:tbl>
              <a:tblPr firstRow="1" bandRow="1">
                <a:tableStyleId>{5C22544A-7EE6-4342-B048-85BDC9FD1C3A}</a:tableStyleId>
              </a:tblPr>
              <a:tblGrid>
                <a:gridCol w="3024336"/>
                <a:gridCol w="2088232"/>
                <a:gridCol w="2736304"/>
              </a:tblGrid>
              <a:tr h="130304">
                <a:tc>
                  <a:txBody>
                    <a:bodyPr/>
                    <a:lstStyle/>
                    <a:p>
                      <a:pPr algn="ctr"/>
                      <a:r>
                        <a:rPr lang="bs-Latn-BA" sz="900" dirty="0" smtClean="0">
                          <a:latin typeface="+mj-lt"/>
                          <a:cs typeface="Calibri" pitchFamily="34" charset="0"/>
                        </a:rPr>
                        <a:t>DONOR</a:t>
                      </a:r>
                      <a:endParaRPr lang="bs-Latn-BA" sz="900" dirty="0">
                        <a:latin typeface="+mj-lt"/>
                        <a:cs typeface="Calibri" pitchFamily="34" charset="0"/>
                      </a:endParaRPr>
                    </a:p>
                  </a:txBody>
                  <a:tcPr/>
                </a:tc>
                <a:tc>
                  <a:txBody>
                    <a:bodyPr/>
                    <a:lstStyle/>
                    <a:p>
                      <a:pPr algn="ctr"/>
                      <a:r>
                        <a:rPr lang="bs-Latn-BA" sz="900" dirty="0" smtClean="0">
                          <a:latin typeface="+mj-lt"/>
                          <a:cs typeface="Calibri" pitchFamily="34" charset="0"/>
                        </a:rPr>
                        <a:t>FUNDS</a:t>
                      </a:r>
                      <a:endParaRPr lang="bs-Latn-BA" sz="900" dirty="0">
                        <a:latin typeface="+mj-lt"/>
                        <a:cs typeface="Calibri" pitchFamily="34" charset="0"/>
                      </a:endParaRPr>
                    </a:p>
                  </a:txBody>
                  <a:tcPr/>
                </a:tc>
                <a:tc>
                  <a:txBody>
                    <a:bodyPr/>
                    <a:lstStyle/>
                    <a:p>
                      <a:pPr algn="ctr"/>
                      <a:r>
                        <a:rPr lang="bs-Latn-BA" sz="900" dirty="0" smtClean="0">
                          <a:latin typeface="+mj-lt"/>
                          <a:cs typeface="Calibri" pitchFamily="34" charset="0"/>
                        </a:rPr>
                        <a:t>NUMBER</a:t>
                      </a:r>
                      <a:r>
                        <a:rPr lang="bs-Latn-BA" sz="900" baseline="0" dirty="0" smtClean="0">
                          <a:latin typeface="+mj-lt"/>
                          <a:cs typeface="Calibri" pitchFamily="34" charset="0"/>
                        </a:rPr>
                        <a:t> OF BENEFICIARIES/HOUSING UNITS</a:t>
                      </a:r>
                      <a:endParaRPr lang="bs-Latn-BA" sz="900" dirty="0">
                        <a:latin typeface="+mj-lt"/>
                        <a:cs typeface="Calibri" pitchFamily="34" charset="0"/>
                      </a:endParaRPr>
                    </a:p>
                  </a:txBody>
                  <a:tcPr/>
                </a:tc>
              </a:tr>
              <a:tr h="347464">
                <a:tc>
                  <a:txBody>
                    <a:bodyPr/>
                    <a:lstStyle/>
                    <a:p>
                      <a:pPr algn="l"/>
                      <a:r>
                        <a:rPr lang="bs-Latn-BA" sz="900" dirty="0" smtClean="0">
                          <a:latin typeface="+mj-lt"/>
                          <a:cs typeface="Calibri" pitchFamily="34" charset="0"/>
                        </a:rPr>
                        <a:t>DEU / IPA 2011/2012/2013</a:t>
                      </a:r>
                    </a:p>
                    <a:p>
                      <a:pPr algn="l"/>
                      <a:endParaRPr lang="bs-Latn-BA" sz="900" dirty="0">
                        <a:latin typeface="+mj-lt"/>
                        <a:cs typeface="Calibri" pitchFamily="34" charset="0"/>
                      </a:endParaRPr>
                    </a:p>
                  </a:txBody>
                  <a:tcPr anchor="ctr"/>
                </a:tc>
                <a:tc>
                  <a:txBody>
                    <a:bodyPr/>
                    <a:lstStyle/>
                    <a:p>
                      <a:pPr algn="l"/>
                      <a:r>
                        <a:rPr lang="bs-Latn-BA" sz="900" dirty="0" smtClean="0">
                          <a:latin typeface="+mj-lt"/>
                          <a:cs typeface="Calibri" pitchFamily="34" charset="0"/>
                        </a:rPr>
                        <a:t>17.440.000,00 €</a:t>
                      </a:r>
                    </a:p>
                    <a:p>
                      <a:pPr algn="l"/>
                      <a:r>
                        <a:rPr lang="bs-Latn-BA" sz="900" dirty="0" smtClean="0">
                          <a:latin typeface="+mj-lt"/>
                          <a:cs typeface="Calibri" pitchFamily="34" charset="0"/>
                        </a:rPr>
                        <a:t>cca 34.109.661,</a:t>
                      </a:r>
                      <a:r>
                        <a:rPr lang="bs-Latn-BA" sz="900" baseline="0" dirty="0" smtClean="0">
                          <a:latin typeface="+mj-lt"/>
                          <a:cs typeface="Calibri" pitchFamily="34" charset="0"/>
                        </a:rPr>
                        <a:t>12 BAM</a:t>
                      </a:r>
                      <a:endParaRPr lang="bs-Latn-BA" sz="900" dirty="0">
                        <a:latin typeface="+mj-lt"/>
                        <a:cs typeface="Calibri" pitchFamily="34" charset="0"/>
                      </a:endParaRPr>
                    </a:p>
                  </a:txBody>
                  <a:tcPr anchor="ctr"/>
                </a:tc>
                <a:tc>
                  <a:txBody>
                    <a:bodyPr/>
                    <a:lstStyle/>
                    <a:p>
                      <a:pPr algn="l"/>
                      <a:r>
                        <a:rPr lang="bs-Latn-BA" sz="900" dirty="0" smtClean="0">
                          <a:latin typeface="+mj-lt"/>
                          <a:cs typeface="Calibri" pitchFamily="34" charset="0"/>
                        </a:rPr>
                        <a:t>4.600 </a:t>
                      </a:r>
                      <a:endParaRPr lang="bs-Latn-BA" sz="900" dirty="0">
                        <a:latin typeface="+mj-lt"/>
                        <a:cs typeface="Calibri" pitchFamily="34" charset="0"/>
                      </a:endParaRPr>
                    </a:p>
                  </a:txBody>
                  <a:tcPr anchor="ctr"/>
                </a:tc>
              </a:tr>
            </a:tbl>
          </a:graphicData>
        </a:graphic>
      </p:graphicFrame>
      <p:sp>
        <p:nvSpPr>
          <p:cNvPr id="8" name="TextBox 7"/>
          <p:cNvSpPr txBox="1"/>
          <p:nvPr/>
        </p:nvSpPr>
        <p:spPr>
          <a:xfrm>
            <a:off x="2017700" y="5506322"/>
            <a:ext cx="6570476" cy="830997"/>
          </a:xfrm>
          <a:prstGeom prst="rect">
            <a:avLst/>
          </a:prstGeom>
          <a:noFill/>
        </p:spPr>
        <p:txBody>
          <a:bodyPr wrap="square" rtlCol="0">
            <a:spAutoFit/>
          </a:bodyPr>
          <a:lstStyle/>
          <a:p>
            <a:pPr algn="just"/>
            <a:r>
              <a:rPr lang="en-US" sz="1200" dirty="0" smtClean="0"/>
              <a:t>Note: The funds of the Council of Ministers in the amount of 10,343,000 </a:t>
            </a:r>
            <a:r>
              <a:rPr lang="bs-Latn-BA" sz="1200" dirty="0" smtClean="0"/>
              <a:t>BA</a:t>
            </a:r>
            <a:r>
              <a:rPr lang="en-US" sz="1200" dirty="0" smtClean="0"/>
              <a:t>M w</a:t>
            </a:r>
            <a:r>
              <a:rPr lang="bs-Latn-BA" sz="1200" dirty="0" smtClean="0"/>
              <a:t>ere</a:t>
            </a:r>
            <a:r>
              <a:rPr lang="en-US" sz="1200" dirty="0" smtClean="0"/>
              <a:t> transferred to the entities and Brcko District in September 2014 and </a:t>
            </a:r>
            <a:r>
              <a:rPr lang="bs-Latn-BA" sz="1200" dirty="0" smtClean="0"/>
              <a:t>these funds </a:t>
            </a:r>
            <a:r>
              <a:rPr lang="en-US" sz="1200" dirty="0" smtClean="0"/>
              <a:t>are intended only for the </a:t>
            </a:r>
            <a:r>
              <a:rPr lang="bs-Latn-BA" sz="1200" dirty="0" smtClean="0"/>
              <a:t>purpose of </a:t>
            </a:r>
            <a:r>
              <a:rPr lang="en-US" sz="1200" dirty="0" smtClean="0"/>
              <a:t>reconstruction of housing units </a:t>
            </a:r>
            <a:r>
              <a:rPr lang="bs-Latn-BA" sz="1200" dirty="0" smtClean="0"/>
              <a:t>destroyed in the</a:t>
            </a:r>
            <a:r>
              <a:rPr lang="en-US" sz="1200" dirty="0" smtClean="0"/>
              <a:t> floods and landslides</a:t>
            </a:r>
            <a:r>
              <a:rPr lang="bs-Latn-BA" sz="1200" dirty="0" smtClean="0"/>
              <a:t>.</a:t>
            </a:r>
            <a:endParaRPr lang="bs-Latn-BA" sz="1200" dirty="0"/>
          </a:p>
        </p:txBody>
      </p:sp>
      <p:graphicFrame>
        <p:nvGraphicFramePr>
          <p:cNvPr id="5" name="Table 4"/>
          <p:cNvGraphicFramePr>
            <a:graphicFrameLocks noGrp="1"/>
          </p:cNvGraphicFramePr>
          <p:nvPr>
            <p:extLst>
              <p:ext uri="{D42A27DB-BD31-4B8C-83A1-F6EECF244321}">
                <p14:modId xmlns:p14="http://schemas.microsoft.com/office/powerpoint/2010/main" val="4036430023"/>
              </p:ext>
            </p:extLst>
          </p:nvPr>
        </p:nvGraphicFramePr>
        <p:xfrm>
          <a:off x="683568" y="2420888"/>
          <a:ext cx="7848873" cy="864096"/>
        </p:xfrm>
        <a:graphic>
          <a:graphicData uri="http://schemas.openxmlformats.org/drawingml/2006/table">
            <a:tbl>
              <a:tblPr firstRow="1" bandRow="1">
                <a:tableStyleId>{5C22544A-7EE6-4342-B048-85BDC9FD1C3A}</a:tableStyleId>
              </a:tblPr>
              <a:tblGrid>
                <a:gridCol w="3024336"/>
                <a:gridCol w="2088232"/>
                <a:gridCol w="2736305"/>
              </a:tblGrid>
              <a:tr h="216024">
                <a:tc>
                  <a:txBody>
                    <a:bodyPr/>
                    <a:lstStyle/>
                    <a:p>
                      <a:pPr algn="ctr"/>
                      <a:r>
                        <a:rPr lang="bs-Latn-BA" sz="900" dirty="0" smtClean="0">
                          <a:latin typeface="+mj-lt"/>
                          <a:cs typeface="Calibri" pitchFamily="34" charset="0"/>
                        </a:rPr>
                        <a:t>DONORS</a:t>
                      </a:r>
                    </a:p>
                  </a:txBody>
                  <a:tcPr anchor="ctr"/>
                </a:tc>
                <a:tc>
                  <a:txBody>
                    <a:bodyPr/>
                    <a:lstStyle/>
                    <a:p>
                      <a:pPr algn="ctr"/>
                      <a:r>
                        <a:rPr lang="bs-Latn-BA" sz="900" dirty="0" smtClean="0">
                          <a:latin typeface="+mj-lt"/>
                          <a:cs typeface="Calibri" pitchFamily="34" charset="0"/>
                        </a:rPr>
                        <a:t>FUNDS</a:t>
                      </a:r>
                      <a:endParaRPr lang="bs-Latn-BA" sz="900" dirty="0">
                        <a:latin typeface="+mj-lt"/>
                        <a:cs typeface="Calibri" pitchFamily="34" charset="0"/>
                      </a:endParaRPr>
                    </a:p>
                  </a:txBody>
                  <a:tcPr anchor="ctr"/>
                </a:tc>
                <a:tc>
                  <a:txBody>
                    <a:bodyPr/>
                    <a:lstStyle/>
                    <a:p>
                      <a:pPr algn="ctr"/>
                      <a:r>
                        <a:rPr lang="bs-Latn-BA" sz="900" dirty="0" smtClean="0">
                          <a:latin typeface="+mj-lt"/>
                          <a:cs typeface="Calibri" pitchFamily="34" charset="0"/>
                        </a:rPr>
                        <a:t>NUMBER</a:t>
                      </a:r>
                      <a:r>
                        <a:rPr lang="bs-Latn-BA" sz="900" baseline="0" dirty="0" smtClean="0">
                          <a:latin typeface="+mj-lt"/>
                          <a:cs typeface="Calibri" pitchFamily="34" charset="0"/>
                        </a:rPr>
                        <a:t> OF BENEFICIARIES/HOUSING UNITS</a:t>
                      </a:r>
                      <a:endParaRPr lang="bs-Latn-BA" sz="900" dirty="0">
                        <a:latin typeface="+mj-lt"/>
                        <a:cs typeface="Calibri" pitchFamily="34" charset="0"/>
                      </a:endParaRPr>
                    </a:p>
                  </a:txBody>
                  <a:tcPr anchor="ctr"/>
                </a:tc>
              </a:tr>
              <a:tr h="347464">
                <a:tc>
                  <a:txBody>
                    <a:bodyPr/>
                    <a:lstStyle/>
                    <a:p>
                      <a:pPr algn="l"/>
                      <a:r>
                        <a:rPr lang="bs-Latn-BA" sz="900" dirty="0" smtClean="0">
                          <a:latin typeface="+mj-lt"/>
                          <a:cs typeface="Calibri" pitchFamily="34" charset="0"/>
                        </a:rPr>
                        <a:t>CRS,HWA,Caritas</a:t>
                      </a:r>
                      <a:r>
                        <a:rPr lang="bs-Latn-BA" sz="900" baseline="0" dirty="0" smtClean="0">
                          <a:latin typeface="+mj-lt"/>
                          <a:cs typeface="Calibri" pitchFamily="34" charset="0"/>
                        </a:rPr>
                        <a:t> CH, Caritas BK BiH, Embassy of Kuwait , ASB,EMMAUS etc.</a:t>
                      </a:r>
                      <a:endParaRPr lang="bs-Latn-BA" sz="900" dirty="0" smtClean="0">
                        <a:latin typeface="+mj-lt"/>
                        <a:cs typeface="Calibri" pitchFamily="34" charset="0"/>
                      </a:endParaRPr>
                    </a:p>
                  </a:txBody>
                  <a:tcPr anchor="ctr"/>
                </a:tc>
                <a:tc>
                  <a:txBody>
                    <a:bodyPr/>
                    <a:lstStyle/>
                    <a:p>
                      <a:pPr algn="l"/>
                      <a:r>
                        <a:rPr lang="bs-Latn-BA" sz="900" dirty="0" smtClean="0">
                          <a:latin typeface="+mj-lt"/>
                          <a:cs typeface="Calibri" pitchFamily="34" charset="0"/>
                        </a:rPr>
                        <a:t>7.328.545,71</a:t>
                      </a:r>
                      <a:r>
                        <a:rPr lang="bs-Latn-BA" sz="900" baseline="0" dirty="0" smtClean="0">
                          <a:latin typeface="+mj-lt"/>
                          <a:cs typeface="Calibri" pitchFamily="34" charset="0"/>
                        </a:rPr>
                        <a:t> BAM</a:t>
                      </a:r>
                      <a:endParaRPr lang="bs-Latn-BA" sz="900" dirty="0">
                        <a:latin typeface="+mj-lt"/>
                        <a:cs typeface="Calibri" pitchFamily="34" charset="0"/>
                      </a:endParaRPr>
                    </a:p>
                  </a:txBody>
                  <a:tcPr anchor="ctr"/>
                </a:tc>
                <a:tc>
                  <a:txBody>
                    <a:bodyPr/>
                    <a:lstStyle/>
                    <a:p>
                      <a:pPr algn="l"/>
                      <a:r>
                        <a:rPr lang="bs-Latn-BA" sz="900" dirty="0" smtClean="0">
                          <a:latin typeface="+mj-lt"/>
                          <a:cs typeface="Calibri" pitchFamily="34" charset="0"/>
                        </a:rPr>
                        <a:t>1311</a:t>
                      </a:r>
                      <a:endParaRPr lang="bs-Latn-BA" sz="900" dirty="0">
                        <a:latin typeface="+mj-lt"/>
                        <a:cs typeface="Calibri" pitchFamily="34" charset="0"/>
                      </a:endParaRPr>
                    </a:p>
                  </a:txBody>
                  <a:tcPr anchor="ctr"/>
                </a:tc>
              </a:tr>
              <a:tr h="269736">
                <a:tc>
                  <a:txBody>
                    <a:bodyPr/>
                    <a:lstStyle/>
                    <a:p>
                      <a:pPr algn="l"/>
                      <a:r>
                        <a:rPr lang="bs-Latn-BA" sz="900" b="1" dirty="0" smtClean="0">
                          <a:latin typeface="+mj-lt"/>
                          <a:cs typeface="Calibri" pitchFamily="34" charset="0"/>
                        </a:rPr>
                        <a:t>TOTAL</a:t>
                      </a:r>
                      <a:r>
                        <a:rPr lang="bs-Latn-BA" sz="900" b="1" baseline="0" dirty="0" smtClean="0">
                          <a:latin typeface="+mj-lt"/>
                          <a:cs typeface="Calibri" pitchFamily="34" charset="0"/>
                        </a:rPr>
                        <a:t> </a:t>
                      </a:r>
                      <a:endParaRPr lang="bs-Latn-BA" sz="900" b="1" dirty="0">
                        <a:latin typeface="+mj-lt"/>
                        <a:cs typeface="Calibri" pitchFamily="34" charset="0"/>
                      </a:endParaRPr>
                    </a:p>
                  </a:txBody>
                  <a:tcPr anchor="ctr"/>
                </a:tc>
                <a:tc>
                  <a:txBody>
                    <a:bodyPr/>
                    <a:lstStyle/>
                    <a:p>
                      <a:pPr algn="l"/>
                      <a:r>
                        <a:rPr lang="bs-Latn-BA" sz="900" b="1" dirty="0" smtClean="0">
                          <a:latin typeface="+mj-lt"/>
                          <a:cs typeface="Calibri" pitchFamily="34" charset="0"/>
                        </a:rPr>
                        <a:t>41.438.206,83 BAM</a:t>
                      </a:r>
                      <a:endParaRPr lang="bs-Latn-BA" sz="900" b="1" dirty="0">
                        <a:latin typeface="+mj-lt"/>
                        <a:cs typeface="Calibri" pitchFamily="34" charset="0"/>
                      </a:endParaRPr>
                    </a:p>
                  </a:txBody>
                  <a:tcPr anchor="ctr"/>
                </a:tc>
                <a:tc>
                  <a:txBody>
                    <a:bodyPr/>
                    <a:lstStyle/>
                    <a:p>
                      <a:pPr algn="l"/>
                      <a:r>
                        <a:rPr lang="bs-Latn-BA" sz="900" b="1" dirty="0" smtClean="0">
                          <a:latin typeface="+mj-lt"/>
                          <a:cs typeface="Calibri" pitchFamily="34" charset="0"/>
                        </a:rPr>
                        <a:t>5911</a:t>
                      </a:r>
                      <a:endParaRPr lang="bs-Latn-BA" sz="900" b="1" dirty="0">
                        <a:latin typeface="+mj-lt"/>
                        <a:cs typeface="Calibri" pitchFamily="34" charset="0"/>
                      </a:endParaRPr>
                    </a:p>
                  </a:txBody>
                  <a:tcPr anchor="ctr"/>
                </a:tc>
              </a:tr>
            </a:tbl>
          </a:graphicData>
        </a:graphic>
      </p:graphicFrame>
      <p:sp>
        <p:nvSpPr>
          <p:cNvPr id="10" name="Subtitle 1"/>
          <p:cNvSpPr txBox="1">
            <a:spLocks/>
          </p:cNvSpPr>
          <p:nvPr/>
        </p:nvSpPr>
        <p:spPr>
          <a:xfrm>
            <a:off x="0" y="3581648"/>
            <a:ext cx="4067944" cy="288032"/>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Font typeface="Wingdings 3"/>
              <a:buNone/>
            </a:pPr>
            <a:r>
              <a:rPr lang="bs-Latn-BA" sz="1400" b="1" dirty="0" smtClean="0">
                <a:solidFill>
                  <a:schemeClr val="tx2"/>
                </a:solidFill>
                <a:effectLst>
                  <a:outerShdw blurRad="38100" dist="38100" dir="2700000" algn="tl">
                    <a:srgbClr val="000000">
                      <a:alpha val="43137"/>
                    </a:srgbClr>
                  </a:outerShdw>
                </a:effectLst>
              </a:rPr>
              <a:t>	- Funds of BiH institutions</a:t>
            </a:r>
          </a:p>
        </p:txBody>
      </p:sp>
      <p:sp>
        <p:nvSpPr>
          <p:cNvPr id="11" name="Subtitle 1"/>
          <p:cNvSpPr txBox="1">
            <a:spLocks/>
          </p:cNvSpPr>
          <p:nvPr/>
        </p:nvSpPr>
        <p:spPr>
          <a:xfrm>
            <a:off x="-992" y="938928"/>
            <a:ext cx="6156176" cy="288032"/>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Font typeface="Wingdings 3"/>
              <a:buNone/>
            </a:pPr>
            <a:r>
              <a:rPr lang="bs-Latn-BA" sz="1400" b="1" dirty="0" smtClean="0">
                <a:solidFill>
                  <a:schemeClr val="tx2"/>
                </a:solidFill>
                <a:effectLst>
                  <a:outerShdw blurRad="38100" dist="38100" dir="2700000" algn="tl">
                    <a:srgbClr val="000000">
                      <a:alpha val="43137"/>
                    </a:srgbClr>
                  </a:outerShdw>
                </a:effectLst>
              </a:rPr>
              <a:t>	- Donors funds from the Donors Conference </a:t>
            </a:r>
          </a:p>
        </p:txBody>
      </p:sp>
    </p:spTree>
    <p:extLst>
      <p:ext uri="{BB962C8B-B14F-4D97-AF65-F5344CB8AC3E}">
        <p14:creationId xmlns:p14="http://schemas.microsoft.com/office/powerpoint/2010/main" val="1618117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579296" cy="5260040"/>
          </a:xfrm>
        </p:spPr>
        <p:txBody>
          <a:bodyPr>
            <a:normAutofit/>
          </a:bodyPr>
          <a:lstStyle/>
          <a:p>
            <a:pPr marL="0" indent="0">
              <a:buNone/>
            </a:pPr>
            <a:endParaRPr lang="bs-Latn-BA" dirty="0" smtClean="0"/>
          </a:p>
          <a:p>
            <a:pPr marL="0" indent="0">
              <a:buNone/>
            </a:pPr>
            <a:endParaRPr lang="bs-Latn-BA" dirty="0"/>
          </a:p>
          <a:p>
            <a:pPr marL="0" indent="0">
              <a:buNone/>
            </a:pPr>
            <a:endParaRPr lang="bs-Latn-BA" dirty="0" smtClean="0"/>
          </a:p>
          <a:p>
            <a:pPr marL="0" indent="0">
              <a:buNone/>
            </a:pPr>
            <a:endParaRPr lang="bs-Latn-BA" dirty="0"/>
          </a:p>
          <a:p>
            <a:pPr marL="0" indent="0">
              <a:buNone/>
            </a:pPr>
            <a:endParaRPr lang="bs-Latn-BA" dirty="0" smtClean="0"/>
          </a:p>
          <a:p>
            <a:pPr marL="0" indent="0">
              <a:buNone/>
            </a:pPr>
            <a:endParaRPr lang="bs-Latn-BA" dirty="0"/>
          </a:p>
          <a:p>
            <a:pPr marL="0" indent="0">
              <a:buNone/>
            </a:pPr>
            <a:endParaRPr lang="bs-Latn-BA" dirty="0" smtClean="0"/>
          </a:p>
          <a:p>
            <a:pPr marL="0" indent="0">
              <a:buNone/>
            </a:pPr>
            <a:endParaRPr lang="bs-Latn-BA" dirty="0"/>
          </a:p>
          <a:p>
            <a:pPr marL="0" indent="0">
              <a:buNone/>
            </a:pPr>
            <a:endParaRPr lang="bs-Latn-BA" dirty="0" smtClean="0"/>
          </a:p>
          <a:p>
            <a:pPr marL="0" indent="0">
              <a:buNone/>
            </a:pPr>
            <a:r>
              <a:rPr lang="bs-Latn-BA" dirty="0" smtClean="0"/>
              <a:t> </a:t>
            </a:r>
            <a:endParaRPr lang="bs-Latn-BA" dirty="0"/>
          </a:p>
        </p:txBody>
      </p:sp>
      <p:sp>
        <p:nvSpPr>
          <p:cNvPr id="2" name="Title 1"/>
          <p:cNvSpPr>
            <a:spLocks noGrp="1"/>
          </p:cNvSpPr>
          <p:nvPr>
            <p:ph type="title"/>
          </p:nvPr>
        </p:nvSpPr>
        <p:spPr>
          <a:xfrm>
            <a:off x="395536" y="332656"/>
            <a:ext cx="8291264" cy="847546"/>
          </a:xfrm>
        </p:spPr>
        <p:txBody>
          <a:bodyPr>
            <a:normAutofit fontScale="90000"/>
          </a:bodyPr>
          <a:lstStyle/>
          <a:p>
            <a:pPr lvl="0"/>
            <a:r>
              <a:rPr lang="en-US" sz="2400" b="0" dirty="0" smtClean="0">
                <a:solidFill>
                  <a:schemeClr val="tx1"/>
                </a:solidFill>
                <a:effectLst/>
                <a:latin typeface="Arial" pitchFamily="34" charset="0"/>
                <a:cs typeface="Arial" pitchFamily="34" charset="0"/>
              </a:rPr>
              <a:t>Review of </a:t>
            </a:r>
            <a:r>
              <a:rPr lang="bs-Latn-BA" sz="2400" b="0" dirty="0" smtClean="0">
                <a:solidFill>
                  <a:schemeClr val="tx1"/>
                </a:solidFill>
                <a:effectLst/>
                <a:latin typeface="Arial" pitchFamily="34" charset="0"/>
                <a:cs typeface="Arial" pitchFamily="34" charset="0"/>
              </a:rPr>
              <a:t>the</a:t>
            </a:r>
            <a:r>
              <a:rPr lang="en-US" sz="2400" b="0" dirty="0" smtClean="0">
                <a:solidFill>
                  <a:schemeClr val="tx1"/>
                </a:solidFill>
                <a:effectLst/>
                <a:latin typeface="Arial" pitchFamily="34" charset="0"/>
                <a:cs typeface="Arial" pitchFamily="34" charset="0"/>
              </a:rPr>
              <a:t> results achieved in the reconstruction of housing units damaged </a:t>
            </a:r>
            <a:r>
              <a:rPr lang="bs-Latn-BA" sz="2400" b="0" dirty="0" smtClean="0">
                <a:solidFill>
                  <a:schemeClr val="tx1"/>
                </a:solidFill>
                <a:effectLst/>
                <a:latin typeface="Arial" pitchFamily="34" charset="0"/>
                <a:cs typeface="Arial" pitchFamily="34" charset="0"/>
              </a:rPr>
              <a:t>by</a:t>
            </a:r>
            <a:r>
              <a:rPr lang="en-US" sz="2400" b="0" dirty="0" smtClean="0">
                <a:solidFill>
                  <a:schemeClr val="tx1"/>
                </a:solidFill>
                <a:effectLst/>
                <a:latin typeface="Arial" pitchFamily="34" charset="0"/>
                <a:cs typeface="Arial" pitchFamily="34" charset="0"/>
              </a:rPr>
              <a:t> floods in 2014 </a:t>
            </a:r>
            <a:r>
              <a:rPr lang="en-US" sz="2400" b="0" dirty="0">
                <a:solidFill>
                  <a:schemeClr val="tx1"/>
                </a:solidFill>
                <a:effectLst/>
                <a:latin typeface="Arial" pitchFamily="34" charset="0"/>
                <a:cs typeface="Arial" pitchFamily="34" charset="0"/>
              </a:rPr>
              <a:t/>
            </a:r>
            <a:br>
              <a:rPr lang="en-US" sz="2400" b="0" dirty="0">
                <a:solidFill>
                  <a:schemeClr val="tx1"/>
                </a:solidFill>
                <a:effectLst/>
                <a:latin typeface="Arial" pitchFamily="34" charset="0"/>
                <a:cs typeface="Arial" pitchFamily="34" charset="0"/>
              </a:rPr>
            </a:br>
            <a:endParaRPr lang="bs-Latn-BA" sz="2400" dirty="0"/>
          </a:p>
        </p:txBody>
      </p:sp>
      <p:graphicFrame>
        <p:nvGraphicFramePr>
          <p:cNvPr id="7" name="Table 6"/>
          <p:cNvGraphicFramePr>
            <a:graphicFrameLocks noGrp="1"/>
          </p:cNvGraphicFramePr>
          <p:nvPr>
            <p:extLst>
              <p:ext uri="{D42A27DB-BD31-4B8C-83A1-F6EECF244321}">
                <p14:modId xmlns:p14="http://schemas.microsoft.com/office/powerpoint/2010/main" val="602508899"/>
              </p:ext>
            </p:extLst>
          </p:nvPr>
        </p:nvGraphicFramePr>
        <p:xfrm>
          <a:off x="323528" y="1052736"/>
          <a:ext cx="8568952" cy="5257153"/>
        </p:xfrm>
        <a:graphic>
          <a:graphicData uri="http://schemas.openxmlformats.org/drawingml/2006/table">
            <a:tbl>
              <a:tblPr firstRow="1" firstCol="1" bandRow="1">
                <a:tableStyleId>{5C22544A-7EE6-4342-B048-85BDC9FD1C3A}</a:tableStyleId>
              </a:tblPr>
              <a:tblGrid>
                <a:gridCol w="1368152"/>
                <a:gridCol w="1368152"/>
                <a:gridCol w="3024336"/>
                <a:gridCol w="1080120"/>
                <a:gridCol w="936104"/>
                <a:gridCol w="792088"/>
              </a:tblGrid>
              <a:tr h="556260">
                <a:tc>
                  <a:txBody>
                    <a:bodyPr/>
                    <a:lstStyle/>
                    <a:p>
                      <a:pPr algn="ctr">
                        <a:lnSpc>
                          <a:spcPct val="115000"/>
                        </a:lnSpc>
                        <a:spcAft>
                          <a:spcPts val="0"/>
                        </a:spcAft>
                      </a:pPr>
                      <a:r>
                        <a:rPr lang="bs-Latn-BA" sz="800" baseline="0" dirty="0" smtClean="0">
                          <a:effectLst/>
                          <a:latin typeface="+mj-lt"/>
                        </a:rPr>
                        <a:t>INSTITUTION ORGANISATION (DONORS – FUND RESOURCES</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IMPLEMENTER</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BRIEF DESCRIPTION OF PROJECTS (ONLY HOUSING AND DISPLACEMENT)</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PROJECT VALUE</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ENTITY OF IMPLEMENTATION</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NUMBER OF BENEFICIARIES</a:t>
                      </a:r>
                      <a:endParaRPr lang="bs-Latn-BA" sz="800" baseline="0" dirty="0">
                        <a:effectLst/>
                        <a:latin typeface="+mj-lt"/>
                        <a:ea typeface="Times New Roman"/>
                        <a:cs typeface="Times New Roman"/>
                      </a:endParaRPr>
                    </a:p>
                  </a:txBody>
                  <a:tcPr marL="47283" marR="47283" marT="0" marB="0" anchor="ctr"/>
                </a:tc>
              </a:tr>
              <a:tr h="445975">
                <a:tc>
                  <a:txBody>
                    <a:bodyPr/>
                    <a:lstStyle/>
                    <a:p>
                      <a:pPr algn="ctr">
                        <a:lnSpc>
                          <a:spcPct val="115000"/>
                        </a:lnSpc>
                        <a:spcAft>
                          <a:spcPts val="0"/>
                        </a:spcAft>
                      </a:pPr>
                      <a:r>
                        <a:rPr lang="bs-Latn-BA" sz="800" baseline="0" dirty="0" smtClean="0">
                          <a:effectLst/>
                          <a:latin typeface="+mj-lt"/>
                          <a:ea typeface="Times New Roman"/>
                          <a:cs typeface="Times New Roman"/>
                        </a:rPr>
                        <a:t>Government of Federation BiH/Federal ministry of displaced persons and refugees</a:t>
                      </a:r>
                    </a:p>
                  </a:txBody>
                  <a:tcPr marL="47283" marR="47283" marT="0" marB="0" anchor="ctr"/>
                </a:tc>
                <a:tc>
                  <a:txBody>
                    <a:bodyPr/>
                    <a:lstStyle/>
                    <a:p>
                      <a:pPr algn="ctr">
                        <a:lnSpc>
                          <a:spcPct val="115000"/>
                        </a:lnSpc>
                        <a:spcAft>
                          <a:spcPts val="0"/>
                        </a:spcAft>
                      </a:pPr>
                      <a:r>
                        <a:rPr kumimoji="0" lang="bs-Latn-BA" sz="800" kern="1200" baseline="0" dirty="0" smtClean="0">
                          <a:solidFill>
                            <a:schemeClr val="dk1"/>
                          </a:solidFill>
                          <a:effectLst/>
                          <a:latin typeface="+mn-lt"/>
                          <a:ea typeface="Times New Roman"/>
                          <a:cs typeface="Times New Roman"/>
                        </a:rPr>
                        <a:t>BiH/Federal ministry of displaced persons and refugees</a:t>
                      </a:r>
                      <a:endParaRPr lang="pl-PL" sz="800" baseline="0" dirty="0" smtClean="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Sanation of housing units/</a:t>
                      </a:r>
                      <a:r>
                        <a:rPr lang="en-US" sz="800" baseline="0" dirty="0" smtClean="0">
                          <a:effectLst/>
                          <a:latin typeface="+mj-lt"/>
                          <a:ea typeface="Times New Roman"/>
                          <a:cs typeface="Times New Roman"/>
                        </a:rPr>
                        <a:t>The allocation of construction materials</a:t>
                      </a:r>
                      <a:endParaRPr lang="vi-VN" sz="800" baseline="0" dirty="0" smtClean="0">
                        <a:effectLst/>
                        <a:latin typeface="+mj-lt"/>
                        <a:ea typeface="Times New Roman"/>
                        <a:cs typeface="Times New Roman"/>
                      </a:endParaRPr>
                    </a:p>
                  </a:txBody>
                  <a:tcPr marL="47283" marR="47283"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latin typeface="+mj-lt"/>
                          <a:ea typeface="Times New Roman"/>
                          <a:cs typeface="Times New Roman"/>
                        </a:rPr>
                        <a:t>2.376.057,84 </a:t>
                      </a:r>
                      <a:r>
                        <a:rPr kumimoji="0" lang="bs-Latn-BA" sz="800" kern="1200" baseline="0" dirty="0" smtClean="0">
                          <a:solidFill>
                            <a:schemeClr val="dk1"/>
                          </a:solidFill>
                          <a:effectLst/>
                          <a:latin typeface="+mn-lt"/>
                          <a:ea typeface="+mn-ea"/>
                          <a:cs typeface="+mn-cs"/>
                        </a:rPr>
                        <a:t>€</a:t>
                      </a:r>
                      <a:r>
                        <a:rPr lang="bs-Latn-BA" sz="800" baseline="0" dirty="0" smtClean="0">
                          <a:effectLst/>
                          <a:latin typeface="+mj-lt"/>
                          <a:ea typeface="Times New Roman"/>
                          <a:cs typeface="Times New Roman"/>
                        </a:rPr>
                        <a:t> </a:t>
                      </a: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FBiH</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1.337 </a:t>
                      </a:r>
                    </a:p>
                  </a:txBody>
                  <a:tcPr marL="47283" marR="47283" marT="0" marB="0" anchor="ctr"/>
                </a:tc>
              </a:tr>
              <a:tr h="917858">
                <a:tc>
                  <a:txBody>
                    <a:bodyPr/>
                    <a:lstStyle/>
                    <a:p>
                      <a:pPr algn="ctr">
                        <a:lnSpc>
                          <a:spcPct val="115000"/>
                        </a:lnSpc>
                        <a:spcAft>
                          <a:spcPts val="0"/>
                        </a:spcAft>
                      </a:pPr>
                      <a:r>
                        <a:rPr lang="bs-Latn-BA" sz="800" baseline="0" dirty="0" smtClean="0">
                          <a:effectLst/>
                          <a:latin typeface="+mj-lt"/>
                          <a:ea typeface="Times New Roman"/>
                          <a:cs typeface="Times New Roman"/>
                        </a:rPr>
                        <a:t>Government of Federation of BiH/ </a:t>
                      </a:r>
                      <a:r>
                        <a:rPr lang="en-US" sz="800" b="1" dirty="0" smtClean="0"/>
                        <a:t>The Federal Fund to support the areas affected by natural disaster</a:t>
                      </a:r>
                      <a:endParaRPr lang="bs-Latn-BA" sz="800" baseline="0" dirty="0" smtClean="0">
                        <a:effectLst/>
                        <a:latin typeface="+mj-lt"/>
                        <a:ea typeface="Times New Roman"/>
                        <a:cs typeface="Times New Roman"/>
                      </a:endParaRPr>
                    </a:p>
                  </a:txBody>
                  <a:tcPr marL="47283" marR="47283"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baseline="0" dirty="0" smtClean="0">
                          <a:effectLst/>
                          <a:latin typeface="+mj-lt"/>
                          <a:ea typeface="Times New Roman"/>
                          <a:cs typeface="Times New Roman"/>
                        </a:rPr>
                        <a:t>The Federal Fund to support the areas affected by natural disaster</a:t>
                      </a:r>
                      <a:endParaRPr lang="pl-PL" sz="800" baseline="0" dirty="0" smtClean="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effectLst/>
                          <a:latin typeface="+mj-lt"/>
                          <a:ea typeface="Times New Roman"/>
                          <a:cs typeface="Times New Roman"/>
                        </a:rPr>
                        <a:t>Reconstruction of housing units damaged or destroyed in natural disasters</a:t>
                      </a:r>
                      <a:endParaRPr lang="vi-VN" sz="800" baseline="0" dirty="0" smtClean="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5.095.553,78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FBiH</a:t>
                      </a: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2.684</a:t>
                      </a:r>
                    </a:p>
                  </a:txBody>
                  <a:tcPr marL="47283" marR="47283" marT="0" marB="0" anchor="ctr"/>
                </a:tc>
              </a:tr>
              <a:tr h="445975">
                <a:tc>
                  <a:txBody>
                    <a:bodyPr/>
                    <a:lstStyle/>
                    <a:p>
                      <a:pPr algn="ctr">
                        <a:lnSpc>
                          <a:spcPct val="115000"/>
                        </a:lnSpc>
                        <a:spcAft>
                          <a:spcPts val="0"/>
                        </a:spcAft>
                      </a:pPr>
                      <a:r>
                        <a:rPr lang="bs-Latn-BA" sz="800" baseline="0" dirty="0" smtClean="0">
                          <a:effectLst/>
                          <a:latin typeface="+mj-lt"/>
                          <a:ea typeface="Times New Roman"/>
                          <a:cs typeface="Times New Roman"/>
                        </a:rPr>
                        <a:t>Government of Federation of BiH</a:t>
                      </a:r>
                      <a:r>
                        <a:rPr lang="da-DK" sz="800" baseline="0" dirty="0" smtClean="0">
                          <a:effectLst/>
                          <a:latin typeface="+mj-lt"/>
                          <a:ea typeface="Times New Roman"/>
                          <a:cs typeface="Times New Roman"/>
                        </a:rPr>
                        <a:t>/</a:t>
                      </a:r>
                      <a:r>
                        <a:rPr lang="bs-Latn-BA" sz="800" baseline="0" dirty="0" smtClean="0">
                          <a:effectLst/>
                          <a:latin typeface="+mj-lt"/>
                          <a:ea typeface="Times New Roman"/>
                          <a:cs typeface="Times New Roman"/>
                        </a:rPr>
                        <a:t>World Bank loan</a:t>
                      </a:r>
                      <a:r>
                        <a:rPr lang="da-DK" sz="800" baseline="0" dirty="0" smtClean="0">
                          <a:effectLst/>
                          <a:latin typeface="+mj-lt"/>
                          <a:ea typeface="Times New Roman"/>
                          <a:cs typeface="Times New Roman"/>
                        </a:rPr>
                        <a:t>– </a:t>
                      </a:r>
                      <a:r>
                        <a:rPr lang="bs-Latn-BA" sz="800" baseline="0" dirty="0" smtClean="0">
                          <a:effectLst/>
                          <a:latin typeface="+mj-lt"/>
                          <a:ea typeface="Times New Roman"/>
                          <a:cs typeface="Times New Roman"/>
                        </a:rPr>
                        <a:t>project for sanation of damages</a:t>
                      </a:r>
                    </a:p>
                  </a:txBody>
                  <a:tcPr marL="47283" marR="47283" marT="0" marB="0" anchor="ctr"/>
                </a:tc>
                <a:tc>
                  <a:txBody>
                    <a:bodyPr/>
                    <a:lstStyle/>
                    <a:p>
                      <a:pPr algn="ctr">
                        <a:lnSpc>
                          <a:spcPct val="115000"/>
                        </a:lnSpc>
                        <a:spcAft>
                          <a:spcPts val="0"/>
                        </a:spcAft>
                      </a:pPr>
                      <a:r>
                        <a:rPr kumimoji="0" lang="bs-Latn-BA" sz="800" kern="1200" baseline="0" dirty="0" smtClean="0">
                          <a:solidFill>
                            <a:schemeClr val="dk1"/>
                          </a:solidFill>
                          <a:effectLst/>
                          <a:latin typeface="+mn-lt"/>
                          <a:ea typeface="Times New Roman"/>
                          <a:cs typeface="Times New Roman"/>
                        </a:rPr>
                        <a:t>BiH/Federal ministry of displaced persons and refugees</a:t>
                      </a:r>
                      <a:endParaRPr lang="pl-PL" sz="800" baseline="0" dirty="0" smtClean="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kumimoji="0" lang="en-US" sz="800" kern="1200" baseline="0" dirty="0" smtClean="0">
                          <a:solidFill>
                            <a:schemeClr val="dk1"/>
                          </a:solidFill>
                          <a:effectLst/>
                          <a:latin typeface="+mn-lt"/>
                          <a:ea typeface="Times New Roman"/>
                          <a:cs typeface="Times New Roman"/>
                        </a:rPr>
                        <a:t>The allocation of construction materials</a:t>
                      </a:r>
                      <a:endParaRPr lang="vi-VN" sz="800" baseline="0" dirty="0" smtClean="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3.032.991,22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FBiH</a:t>
                      </a: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421 </a:t>
                      </a:r>
                    </a:p>
                  </a:txBody>
                  <a:tcPr marL="47283" marR="47283" marT="0" marB="0" anchor="ctr"/>
                </a:tc>
              </a:tr>
              <a:tr h="484051">
                <a:tc>
                  <a:txBody>
                    <a:bodyPr/>
                    <a:lstStyle/>
                    <a:p>
                      <a:pPr algn="ctr">
                        <a:lnSpc>
                          <a:spcPct val="115000"/>
                        </a:lnSpc>
                        <a:spcAft>
                          <a:spcPts val="0"/>
                        </a:spcAft>
                      </a:pPr>
                      <a:r>
                        <a:rPr lang="bs-Latn-BA" sz="800" baseline="0" dirty="0" smtClean="0">
                          <a:effectLst/>
                          <a:latin typeface="+mj-lt"/>
                        </a:rPr>
                        <a:t>Government of Republika Srpska </a:t>
                      </a:r>
                      <a:r>
                        <a:rPr lang="bs-Latn-BA" sz="800" b="1" baseline="0" dirty="0" smtClean="0">
                          <a:effectLst/>
                          <a:latin typeface="+mj-lt"/>
                        </a:rPr>
                        <a:t>/ S</a:t>
                      </a:r>
                      <a:r>
                        <a:rPr lang="en-US" sz="800" b="1" dirty="0" err="1" smtClean="0"/>
                        <a:t>olidarity</a:t>
                      </a:r>
                      <a:r>
                        <a:rPr lang="en-US" sz="800" b="1" dirty="0" smtClean="0"/>
                        <a:t> Fund for the Reconstruction of R</a:t>
                      </a:r>
                      <a:r>
                        <a:rPr lang="bs-Latn-BA" sz="800" b="1" dirty="0" smtClean="0"/>
                        <a:t>epublika </a:t>
                      </a:r>
                      <a:r>
                        <a:rPr lang="en-US" sz="800" b="1" dirty="0" smtClean="0"/>
                        <a:t>S</a:t>
                      </a:r>
                      <a:r>
                        <a:rPr lang="bs-Latn-BA" sz="800" b="1" dirty="0" smtClean="0"/>
                        <a:t>rpska</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solidFill>
                            <a:schemeClr val="tx1"/>
                          </a:solidFill>
                          <a:effectLst/>
                          <a:latin typeface="+mj-lt"/>
                          <a:ea typeface="Times New Roman"/>
                          <a:cs typeface="Times New Roman"/>
                        </a:rPr>
                        <a:t>In accordance with applicable regulations</a:t>
                      </a:r>
                      <a:endParaRPr lang="bs-Latn-BA" sz="800" baseline="0" dirty="0">
                        <a:solidFill>
                          <a:schemeClr val="tx1"/>
                        </a:solidFill>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effectLst/>
                          <a:latin typeface="+mj-lt"/>
                        </a:rPr>
                        <a:t>Distribution of vouchers to persons whose property was damaged or destroyed by natural disasters</a:t>
                      </a:r>
                      <a:endParaRPr lang="bs-Latn-BA" sz="800" baseline="0" dirty="0" smtClean="0">
                        <a:effectLst/>
                        <a:latin typeface="+mj-lt"/>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44.528.164,19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latin typeface="+mj-lt"/>
                        </a:rPr>
                        <a:t>RS</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20.448</a:t>
                      </a:r>
                      <a:endParaRPr lang="bs-Latn-BA" sz="800" baseline="0" dirty="0">
                        <a:effectLst/>
                        <a:latin typeface="+mj-lt"/>
                        <a:ea typeface="Times New Roman"/>
                        <a:cs typeface="Times New Roman"/>
                      </a:endParaRPr>
                    </a:p>
                  </a:txBody>
                  <a:tcPr marL="47283" marR="47283" marT="0" marB="0" anchor="ctr"/>
                </a:tc>
              </a:tr>
              <a:tr h="403376">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latin typeface="+mj-lt"/>
                        </a:rPr>
                        <a:t>Government of Brčko District BiH/</a:t>
                      </a:r>
                      <a:r>
                        <a:rPr lang="en-US" sz="800" b="1" dirty="0" smtClean="0"/>
                        <a:t>Department of Displaced Persons, Refugees and Housing Issues of the Brcko District</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effectLst/>
                          <a:latin typeface="+mj-lt"/>
                          <a:ea typeface="Times New Roman"/>
                          <a:cs typeface="Times New Roman"/>
                        </a:rPr>
                        <a:t>In accordance with applicable regulations</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effectLst/>
                          <a:latin typeface="+mj-lt"/>
                          <a:ea typeface="Times New Roman"/>
                          <a:cs typeface="Times New Roman"/>
                        </a:rPr>
                        <a:t>Reconstruction of housing units damaged or destroyed in the floods and landslides</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4.941.073,61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latin typeface="+mj-lt"/>
                        </a:rPr>
                        <a:t>BD BiH</a:t>
                      </a:r>
                      <a:endParaRPr lang="bs-Latn-BA" sz="800" baseline="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latin typeface="+mj-lt"/>
                        </a:rPr>
                        <a:t>722</a:t>
                      </a:r>
                      <a:endParaRPr lang="bs-Latn-BA" sz="800" baseline="0" dirty="0">
                        <a:effectLst/>
                        <a:latin typeface="+mj-lt"/>
                        <a:ea typeface="Times New Roman"/>
                        <a:cs typeface="Times New Roman"/>
                      </a:endParaRPr>
                    </a:p>
                  </a:txBody>
                  <a:tcPr marL="47283" marR="47283" marT="0" marB="0" anchor="ctr"/>
                </a:tc>
              </a:tr>
              <a:tr h="403376">
                <a:tc>
                  <a:txBody>
                    <a:bodyPr/>
                    <a:lstStyle/>
                    <a:p>
                      <a:pPr algn="ctr">
                        <a:lnSpc>
                          <a:spcPct val="115000"/>
                        </a:lnSpc>
                        <a:spcAft>
                          <a:spcPts val="0"/>
                        </a:spcAft>
                      </a:pPr>
                      <a:r>
                        <a:rPr lang="bs-Latn-BA" sz="800" baseline="0" dirty="0">
                          <a:effectLst/>
                          <a:latin typeface="+mj-lt"/>
                        </a:rPr>
                        <a:t>DEU / IPA 2011/2012/2013</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UNDP (ASB, HWA i IOM)</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effectLst/>
                          <a:latin typeface="+mj-lt"/>
                          <a:ea typeface="Times New Roman"/>
                          <a:cs typeface="Times New Roman"/>
                        </a:rPr>
                        <a:t>Reconstruction of housing units damaged or destroyed in natural disasters</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latin typeface="+mj-lt"/>
                        </a:rPr>
                        <a:t>17.440.000,00 €</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FBiH</a:t>
                      </a:r>
                      <a:r>
                        <a:rPr lang="bs-Latn-BA" sz="800" baseline="0" dirty="0">
                          <a:effectLst/>
                          <a:latin typeface="+mj-lt"/>
                        </a:rPr>
                        <a:t>, RS i </a:t>
                      </a:r>
                      <a:r>
                        <a:rPr lang="bs-Latn-BA" sz="800" baseline="0" dirty="0" smtClean="0">
                          <a:effectLst/>
                          <a:latin typeface="+mj-lt"/>
                        </a:rPr>
                        <a:t>BD</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mn-ea"/>
                          <a:cs typeface="+mn-cs"/>
                        </a:rPr>
                        <a:t>4.600</a:t>
                      </a:r>
                      <a:endParaRPr lang="bs-Latn-BA" sz="800" baseline="0" dirty="0">
                        <a:effectLst/>
                        <a:latin typeface="+mj-lt"/>
                        <a:ea typeface="Times New Roman"/>
                        <a:cs typeface="Times New Roman"/>
                      </a:endParaRPr>
                    </a:p>
                  </a:txBody>
                  <a:tcPr marL="47283" marR="47283" marT="0" marB="0" anchor="ctr"/>
                </a:tc>
              </a:tr>
              <a:tr h="362268">
                <a:tc>
                  <a:txBody>
                    <a:bodyPr/>
                    <a:lstStyle/>
                    <a:p>
                      <a:pPr algn="ctr">
                        <a:lnSpc>
                          <a:spcPct val="115000"/>
                        </a:lnSpc>
                        <a:spcAft>
                          <a:spcPts val="0"/>
                        </a:spcAft>
                      </a:pPr>
                      <a:r>
                        <a:rPr lang="bs-Latn-BA" sz="800" baseline="0" dirty="0" smtClean="0">
                          <a:effectLst/>
                          <a:latin typeface="+mj-lt"/>
                          <a:ea typeface="Times New Roman"/>
                          <a:cs typeface="Times New Roman"/>
                        </a:rPr>
                        <a:t>EU IPA 2011</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latin typeface="+mj-lt"/>
                        </a:rPr>
                        <a:t>HILFSWERK AUSTRIA INTERNATIONAL</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en-US" sz="800" baseline="0" dirty="0" smtClean="0">
                          <a:effectLst/>
                          <a:latin typeface="+mj-lt"/>
                          <a:ea typeface="Times New Roman"/>
                          <a:cs typeface="Times New Roman"/>
                        </a:rPr>
                        <a:t>Social housing - inclusion in the current project </a:t>
                      </a:r>
                      <a:r>
                        <a:rPr lang="bs-Latn-BA" sz="800" baseline="0" dirty="0" smtClean="0">
                          <a:effectLst/>
                          <a:latin typeface="+mj-lt"/>
                          <a:ea typeface="Times New Roman"/>
                          <a:cs typeface="Times New Roman"/>
                        </a:rPr>
                        <a:t>of</a:t>
                      </a:r>
                      <a:r>
                        <a:rPr lang="en-US" sz="800" baseline="0" dirty="0" smtClean="0">
                          <a:effectLst/>
                          <a:latin typeface="+mj-lt"/>
                          <a:ea typeface="Times New Roman"/>
                          <a:cs typeface="Times New Roman"/>
                        </a:rPr>
                        <a:t> a maximum of 10 families at risk of flooding</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to </a:t>
                      </a:r>
                      <a:r>
                        <a:rPr lang="bs-Latn-BA" sz="800" baseline="0" dirty="0">
                          <a:effectLst/>
                          <a:latin typeface="+mj-lt"/>
                        </a:rPr>
                        <a:t>213.000 </a:t>
                      </a:r>
                      <a:r>
                        <a:rPr lang="bs-Latn-BA" sz="800" baseline="0" dirty="0" smtClean="0">
                          <a:effectLst/>
                          <a:latin typeface="+mj-lt"/>
                        </a:rPr>
                        <a:t>€ </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latin typeface="+mj-lt"/>
                        </a:rPr>
                        <a:t>RS, </a:t>
                      </a:r>
                      <a:r>
                        <a:rPr lang="bs-Latn-BA" sz="800" baseline="0" dirty="0" smtClean="0">
                          <a:effectLst/>
                          <a:latin typeface="+mj-lt"/>
                        </a:rPr>
                        <a:t>FBiH, </a:t>
                      </a:r>
                      <a:r>
                        <a:rPr lang="bs-Latn-BA" sz="800" baseline="0" dirty="0">
                          <a:effectLst/>
                          <a:latin typeface="+mj-lt"/>
                        </a:rPr>
                        <a:t>DB</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mn-ea"/>
                          <a:cs typeface="+mn-cs"/>
                        </a:rPr>
                        <a:t>10</a:t>
                      </a:r>
                      <a:endParaRPr lang="bs-Latn-BA" sz="800" baseline="0" dirty="0">
                        <a:effectLst/>
                        <a:latin typeface="+mj-lt"/>
                        <a:ea typeface="Times New Roman"/>
                        <a:cs typeface="Times New Roman"/>
                      </a:endParaRPr>
                    </a:p>
                  </a:txBody>
                  <a:tcPr marL="47283" marR="47283" marT="0" marB="0" anchor="ctr"/>
                </a:tc>
              </a:tr>
              <a:tr h="353439">
                <a:tc>
                  <a:txBody>
                    <a:bodyPr/>
                    <a:lstStyle/>
                    <a:p>
                      <a:pPr algn="ctr">
                        <a:lnSpc>
                          <a:spcPct val="115000"/>
                        </a:lnSpc>
                        <a:spcAft>
                          <a:spcPts val="0"/>
                        </a:spcAft>
                      </a:pPr>
                      <a:r>
                        <a:rPr lang="bs-Latn-BA" sz="800" baseline="0" dirty="0">
                          <a:effectLst/>
                          <a:latin typeface="+mj-lt"/>
                        </a:rPr>
                        <a:t>(ORF) Neighbour in Need</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latin typeface="+mj-lt"/>
                        </a:rPr>
                        <a:t>HILFSWERK AUSTRIA INTERNATIONAL</a:t>
                      </a:r>
                      <a:endParaRPr lang="bs-Latn-BA" sz="800" baseline="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Repair  of houses</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271.760 </a:t>
                      </a:r>
                      <a:r>
                        <a:rPr lang="bs-Latn-BA" sz="800" baseline="0" dirty="0">
                          <a:effectLst/>
                          <a:latin typeface="+mj-lt"/>
                        </a:rPr>
                        <a:t>€</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FBiH</a:t>
                      </a:r>
                      <a:endParaRPr lang="bs-Latn-BA" sz="800" baseline="0" dirty="0">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j-lt"/>
                        </a:rPr>
                        <a:t>22</a:t>
                      </a:r>
                      <a:endParaRPr lang="bs-Latn-BA" sz="800" baseline="0" dirty="0">
                        <a:effectLst/>
                        <a:latin typeface="+mj-lt"/>
                        <a:ea typeface="Times New Roman"/>
                        <a:cs typeface="Times New Roman"/>
                      </a:endParaRPr>
                    </a:p>
                  </a:txBody>
                  <a:tcPr marL="47283" marR="47283" marT="0" marB="0" anchor="ctr"/>
                </a:tc>
              </a:tr>
            </a:tbl>
          </a:graphicData>
        </a:graphic>
      </p:graphicFrame>
    </p:spTree>
    <p:extLst>
      <p:ext uri="{BB962C8B-B14F-4D97-AF65-F5344CB8AC3E}">
        <p14:creationId xmlns:p14="http://schemas.microsoft.com/office/powerpoint/2010/main" val="1138724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28336712"/>
              </p:ext>
            </p:extLst>
          </p:nvPr>
        </p:nvGraphicFramePr>
        <p:xfrm>
          <a:off x="323528" y="548680"/>
          <a:ext cx="8568952" cy="4809302"/>
        </p:xfrm>
        <a:graphic>
          <a:graphicData uri="http://schemas.openxmlformats.org/drawingml/2006/table">
            <a:tbl>
              <a:tblPr firstRow="1" firstCol="1" bandRow="1">
                <a:tableStyleId>{5C22544A-7EE6-4342-B048-85BDC9FD1C3A}</a:tableStyleId>
              </a:tblPr>
              <a:tblGrid>
                <a:gridCol w="1356751"/>
                <a:gridCol w="1356751"/>
                <a:gridCol w="3047138"/>
                <a:gridCol w="1080120"/>
                <a:gridCol w="936104"/>
                <a:gridCol w="792088"/>
              </a:tblGrid>
              <a:tr h="406649">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bs-Latn-BA" sz="800" b="1" kern="1200" baseline="0" dirty="0" smtClean="0">
                          <a:solidFill>
                            <a:schemeClr val="lt1"/>
                          </a:solidFill>
                          <a:effectLst/>
                          <a:latin typeface="+mn-lt"/>
                          <a:ea typeface="+mn-ea"/>
                          <a:cs typeface="+mn-cs"/>
                        </a:rPr>
                        <a:t>INSTITUTION ORGANISATION (DONORS – FUND RESOURCES</a:t>
                      </a:r>
                      <a:endParaRPr kumimoji="0" lang="bs-Latn-BA" sz="800" b="1" kern="1200" baseline="0" dirty="0" smtClean="0">
                        <a:solidFill>
                          <a:schemeClr val="lt1"/>
                        </a:solidFill>
                        <a:effectLst/>
                        <a:latin typeface="+mn-lt"/>
                        <a:ea typeface="Times New Roman"/>
                        <a:cs typeface="Times New Roman"/>
                      </a:endParaRPr>
                    </a:p>
                    <a:p>
                      <a:pPr algn="ctr">
                        <a:lnSpc>
                          <a:spcPct val="115000"/>
                        </a:lnSpc>
                        <a:spcAft>
                          <a:spcPts val="0"/>
                        </a:spcAft>
                      </a:pPr>
                      <a:endParaRPr lang="bs-Latn-BA" sz="800" baseline="0" dirty="0">
                        <a:solidFill>
                          <a:schemeClr val="bg1"/>
                        </a:solidFill>
                        <a:effectLst/>
                        <a:latin typeface="+mj-lt"/>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solidFill>
                            <a:schemeClr val="bg1"/>
                          </a:solidFill>
                          <a:effectLst/>
                          <a:latin typeface="+mj-lt"/>
                        </a:rPr>
                        <a:t>IMPLEMENTER</a:t>
                      </a:r>
                      <a:endParaRPr lang="bs-Latn-BA" sz="800" baseline="0" dirty="0">
                        <a:solidFill>
                          <a:schemeClr val="bg1"/>
                        </a:solidFill>
                        <a:effectLst/>
                        <a:latin typeface="+mj-lt"/>
                        <a:ea typeface="Times New Roman"/>
                        <a:cs typeface="Times New Roman"/>
                      </a:endParaRPr>
                    </a:p>
                  </a:txBody>
                  <a:tcPr marL="47283" marR="47283" marT="0" marB="0" anchor="ctr">
                    <a:solidFill>
                      <a:schemeClr val="accent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bs-Latn-BA" sz="800" b="1" kern="1200" baseline="0" dirty="0" smtClean="0">
                          <a:solidFill>
                            <a:schemeClr val="lt1"/>
                          </a:solidFill>
                          <a:effectLst/>
                          <a:latin typeface="+mn-lt"/>
                          <a:ea typeface="+mn-ea"/>
                          <a:cs typeface="+mn-cs"/>
                        </a:rPr>
                        <a:t>BRIEF DESCRIPTION OF PROJECTS (ONLY HOUSING AND DISPLACEMENT)</a:t>
                      </a:r>
                      <a:endParaRPr kumimoji="0" lang="bs-Latn-BA" sz="800" b="1" kern="1200" baseline="0" dirty="0" smtClean="0">
                        <a:solidFill>
                          <a:schemeClr val="lt1"/>
                        </a:solidFill>
                        <a:effectLst/>
                        <a:latin typeface="+mn-lt"/>
                        <a:ea typeface="Times New Roman"/>
                        <a:cs typeface="Times New Roman"/>
                      </a:endParaRPr>
                    </a:p>
                    <a:p>
                      <a:pPr algn="ctr">
                        <a:lnSpc>
                          <a:spcPct val="115000"/>
                        </a:lnSpc>
                        <a:spcAft>
                          <a:spcPts val="0"/>
                        </a:spcAft>
                      </a:pPr>
                      <a:endParaRPr lang="bs-Latn-BA" sz="800" baseline="0" dirty="0">
                        <a:solidFill>
                          <a:schemeClr val="bg1"/>
                        </a:solidFill>
                        <a:effectLst/>
                        <a:latin typeface="+mj-lt"/>
                        <a:ea typeface="Times New Roman"/>
                        <a:cs typeface="Times New Roman"/>
                      </a:endParaRPr>
                    </a:p>
                  </a:txBody>
                  <a:tcPr marL="47283" marR="47283" marT="0" marB="0" anchor="ctr">
                    <a:solidFill>
                      <a:schemeClr val="accent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bs-Latn-BA" sz="800" b="1" kern="1200" baseline="0" dirty="0" smtClean="0">
                          <a:solidFill>
                            <a:schemeClr val="lt1"/>
                          </a:solidFill>
                          <a:effectLst/>
                          <a:latin typeface="+mn-lt"/>
                          <a:ea typeface="Times New Roman"/>
                          <a:cs typeface="Times New Roman"/>
                        </a:rPr>
                        <a:t>PROJECT VALUE</a:t>
                      </a:r>
                    </a:p>
                    <a:p>
                      <a:pPr algn="ctr">
                        <a:lnSpc>
                          <a:spcPct val="115000"/>
                        </a:lnSpc>
                        <a:spcAft>
                          <a:spcPts val="0"/>
                        </a:spcAft>
                      </a:pPr>
                      <a:endParaRPr lang="bs-Latn-BA" sz="800" baseline="0" dirty="0">
                        <a:solidFill>
                          <a:schemeClr val="bg1"/>
                        </a:solidFill>
                        <a:effectLst/>
                        <a:latin typeface="+mj-lt"/>
                        <a:ea typeface="Times New Roman"/>
                        <a:cs typeface="Times New Roman"/>
                      </a:endParaRPr>
                    </a:p>
                  </a:txBody>
                  <a:tcPr marL="47283" marR="47283" marT="0" marB="0" anchor="ctr">
                    <a:solidFill>
                      <a:schemeClr val="accent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bs-Latn-BA" sz="800" b="1" kern="1200" baseline="0" dirty="0" smtClean="0">
                          <a:solidFill>
                            <a:schemeClr val="lt1"/>
                          </a:solidFill>
                          <a:effectLst/>
                          <a:latin typeface="+mn-lt"/>
                          <a:ea typeface="Times New Roman"/>
                          <a:cs typeface="Times New Roman"/>
                        </a:rPr>
                        <a:t>ENTITY OF IMPLEMENTATION</a:t>
                      </a:r>
                    </a:p>
                    <a:p>
                      <a:pPr algn="ctr">
                        <a:lnSpc>
                          <a:spcPct val="115000"/>
                        </a:lnSpc>
                        <a:spcAft>
                          <a:spcPts val="0"/>
                        </a:spcAft>
                      </a:pPr>
                      <a:endParaRPr lang="bs-Latn-BA" sz="800" baseline="0" dirty="0">
                        <a:solidFill>
                          <a:schemeClr val="bg1"/>
                        </a:solidFill>
                        <a:effectLst/>
                        <a:latin typeface="+mj-lt"/>
                        <a:ea typeface="Times New Roman"/>
                        <a:cs typeface="Times New Roman"/>
                      </a:endParaRPr>
                    </a:p>
                  </a:txBody>
                  <a:tcPr marL="47283" marR="47283" marT="0" marB="0" anchor="ctr">
                    <a:solidFill>
                      <a:schemeClr val="accent1"/>
                    </a:solidFill>
                  </a:tcPr>
                </a:tc>
                <a:tc>
                  <a:txBody>
                    <a:bodyPr/>
                    <a:lstStyle/>
                    <a:p>
                      <a:pPr algn="ctr">
                        <a:lnSpc>
                          <a:spcPct val="115000"/>
                        </a:lnSpc>
                        <a:spcAft>
                          <a:spcPts val="0"/>
                        </a:spcAft>
                      </a:pPr>
                      <a:r>
                        <a:rPr lang="bs-Latn-BA" sz="800" baseline="0" dirty="0" smtClean="0">
                          <a:solidFill>
                            <a:schemeClr val="bg1"/>
                          </a:solidFill>
                          <a:effectLst/>
                          <a:latin typeface="+mj-lt"/>
                          <a:ea typeface="Times New Roman"/>
                          <a:cs typeface="Times New Roman"/>
                        </a:rPr>
                        <a:t>NUMBER OF BENEFICIARIES</a:t>
                      </a:r>
                      <a:endParaRPr lang="bs-Latn-BA" sz="800" baseline="0" dirty="0">
                        <a:solidFill>
                          <a:schemeClr val="bg1"/>
                        </a:solidFill>
                        <a:effectLst/>
                        <a:latin typeface="+mj-lt"/>
                        <a:ea typeface="Times New Roman"/>
                        <a:cs typeface="Times New Roman"/>
                      </a:endParaRPr>
                    </a:p>
                  </a:txBody>
                  <a:tcPr marL="47283" marR="47283" marT="0" marB="0" anchor="ctr">
                    <a:solidFill>
                      <a:schemeClr val="accent1"/>
                    </a:solidFill>
                  </a:tcPr>
                </a:tc>
              </a:tr>
              <a:tr h="406649">
                <a:tc>
                  <a:txBody>
                    <a:bodyPr/>
                    <a:lstStyle/>
                    <a:p>
                      <a:pPr algn="ctr">
                        <a:lnSpc>
                          <a:spcPct val="115000"/>
                        </a:lnSpc>
                        <a:spcAft>
                          <a:spcPts val="0"/>
                        </a:spcAft>
                      </a:pPr>
                      <a:r>
                        <a:rPr lang="bs-Latn-BA" sz="800" baseline="0" dirty="0" smtClean="0">
                          <a:effectLst/>
                          <a:latin typeface="+mj-lt"/>
                        </a:rPr>
                        <a:t>CRS I CORDAID</a:t>
                      </a:r>
                      <a:endParaRPr lang="bs-Latn-BA" sz="800" baseline="0" dirty="0">
                        <a:effectLst/>
                        <a:latin typeface="+mj-lt"/>
                        <a:ea typeface="Times New Roman"/>
                        <a:cs typeface="Times New Roman"/>
                      </a:endParaRPr>
                    </a:p>
                  </a:txBody>
                  <a:tcPr marL="60707" marR="60707" marT="0" marB="0" anchor="ctr"/>
                </a:tc>
                <a:tc>
                  <a:txBody>
                    <a:bodyPr/>
                    <a:lstStyle/>
                    <a:p>
                      <a:pPr marL="0" algn="ctr" rtl="0" eaLnBrk="1" latinLnBrk="0" hangingPunct="1">
                        <a:lnSpc>
                          <a:spcPct val="115000"/>
                        </a:lnSpc>
                        <a:spcAft>
                          <a:spcPts val="0"/>
                        </a:spcAft>
                      </a:pPr>
                      <a:r>
                        <a:rPr kumimoji="0" lang="bs-Latn-BA" sz="800" b="0" kern="1200" baseline="0" dirty="0">
                          <a:solidFill>
                            <a:schemeClr val="dk1"/>
                          </a:solidFill>
                          <a:effectLst/>
                          <a:latin typeface="+mj-lt"/>
                          <a:ea typeface="Times New Roman"/>
                          <a:cs typeface="Times New Roman"/>
                        </a:rPr>
                        <a:t>CRS</a:t>
                      </a:r>
                    </a:p>
                  </a:txBody>
                  <a:tcPr marL="60707" marR="60707" marT="0" marB="0" anchor="ctr">
                    <a:solidFill>
                      <a:schemeClr val="bg2"/>
                    </a:solidFill>
                  </a:tcPr>
                </a:tc>
                <a:tc>
                  <a:txBody>
                    <a:bodyPr/>
                    <a:lstStyle/>
                    <a:p>
                      <a:pPr marL="0" algn="ctr" rtl="0" eaLnBrk="1" latinLnBrk="0" hangingPunct="1">
                        <a:lnSpc>
                          <a:spcPct val="115000"/>
                        </a:lnSpc>
                        <a:spcAft>
                          <a:spcPts val="0"/>
                        </a:spcAft>
                      </a:pPr>
                      <a:r>
                        <a:rPr kumimoji="0" lang="bs-Latn-BA" sz="800" b="0" kern="1200" baseline="0" dirty="0" smtClean="0">
                          <a:solidFill>
                            <a:schemeClr val="dk1"/>
                          </a:solidFill>
                          <a:effectLst/>
                          <a:latin typeface="+mj-lt"/>
                          <a:ea typeface="Times New Roman"/>
                          <a:cs typeface="Times New Roman"/>
                        </a:rPr>
                        <a:t>Reconstrucion of houses damaged in floods</a:t>
                      </a:r>
                      <a:endParaRPr kumimoji="0" lang="bs-Latn-BA" sz="800" b="0" kern="1200" baseline="0" dirty="0">
                        <a:solidFill>
                          <a:schemeClr val="dk1"/>
                        </a:solidFill>
                        <a:effectLst/>
                        <a:latin typeface="+mj-lt"/>
                        <a:ea typeface="Times New Roman"/>
                        <a:cs typeface="Times New Roman"/>
                      </a:endParaRPr>
                    </a:p>
                  </a:txBody>
                  <a:tcPr marL="60707" marR="60707" marT="0" marB="0" anchor="ctr">
                    <a:solidFill>
                      <a:schemeClr val="bg2"/>
                    </a:solidFill>
                  </a:tcPr>
                </a:tc>
                <a:tc>
                  <a:txBody>
                    <a:bodyPr/>
                    <a:lstStyle/>
                    <a:p>
                      <a:pPr algn="ctr">
                        <a:lnSpc>
                          <a:spcPct val="115000"/>
                        </a:lnSpc>
                        <a:spcAft>
                          <a:spcPts val="0"/>
                        </a:spcAft>
                      </a:pPr>
                      <a:r>
                        <a:rPr kumimoji="0" lang="bs-Latn-BA" sz="800" b="0" kern="1200" baseline="0" dirty="0" smtClean="0">
                          <a:solidFill>
                            <a:schemeClr val="dk1"/>
                          </a:solidFill>
                          <a:effectLst/>
                          <a:latin typeface="+mj-lt"/>
                          <a:ea typeface="Times New Roman"/>
                          <a:cs typeface="Times New Roman"/>
                        </a:rPr>
                        <a:t>413.932,14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60707" marR="60707" marT="0" marB="0" anchor="ctr">
                    <a:solidFill>
                      <a:schemeClr val="bg2"/>
                    </a:solidFill>
                  </a:tcPr>
                </a:tc>
                <a:tc>
                  <a:txBody>
                    <a:bodyPr/>
                    <a:lstStyle/>
                    <a:p>
                      <a:pPr marL="0" algn="ctr" rtl="0" eaLnBrk="1" latinLnBrk="0" hangingPunct="1">
                        <a:lnSpc>
                          <a:spcPct val="115000"/>
                        </a:lnSpc>
                        <a:spcAft>
                          <a:spcPts val="0"/>
                        </a:spcAft>
                      </a:pPr>
                      <a:r>
                        <a:rPr kumimoji="0" lang="bs-Latn-BA" sz="800" b="0" kern="1200" baseline="0" dirty="0" smtClean="0">
                          <a:solidFill>
                            <a:schemeClr val="dk1"/>
                          </a:solidFill>
                          <a:effectLst/>
                          <a:latin typeface="+mj-lt"/>
                          <a:ea typeface="Times New Roman"/>
                          <a:cs typeface="Times New Roman"/>
                        </a:rPr>
                        <a:t>FBiH</a:t>
                      </a:r>
                      <a:r>
                        <a:rPr kumimoji="0" lang="bs-Latn-BA" sz="800" b="0" kern="1200" baseline="0" dirty="0">
                          <a:solidFill>
                            <a:schemeClr val="dk1"/>
                          </a:solidFill>
                          <a:effectLst/>
                          <a:latin typeface="+mj-lt"/>
                          <a:ea typeface="Times New Roman"/>
                          <a:cs typeface="Times New Roman"/>
                        </a:rPr>
                        <a:t>, RS</a:t>
                      </a:r>
                    </a:p>
                  </a:txBody>
                  <a:tcPr marL="60707" marR="60707" marT="0" marB="0" anchor="ctr">
                    <a:solidFill>
                      <a:schemeClr val="bg2"/>
                    </a:solidFill>
                  </a:tcPr>
                </a:tc>
                <a:tc>
                  <a:txBody>
                    <a:bodyPr/>
                    <a:lstStyle/>
                    <a:p>
                      <a:pPr marL="0" algn="ctr" rtl="0" eaLnBrk="1" latinLnBrk="0" hangingPunct="1">
                        <a:lnSpc>
                          <a:spcPct val="115000"/>
                        </a:lnSpc>
                        <a:spcAft>
                          <a:spcPts val="0"/>
                        </a:spcAft>
                      </a:pPr>
                      <a:r>
                        <a:rPr kumimoji="0" lang="bs-Latn-BA" sz="800" b="0" kern="1200" baseline="0" dirty="0" smtClean="0">
                          <a:solidFill>
                            <a:schemeClr val="dk1"/>
                          </a:solidFill>
                          <a:effectLst/>
                          <a:latin typeface="+mj-lt"/>
                          <a:ea typeface="Times New Roman"/>
                          <a:cs typeface="Times New Roman"/>
                        </a:rPr>
                        <a:t>174</a:t>
                      </a:r>
                      <a:endParaRPr kumimoji="0" lang="bs-Latn-BA" sz="800" b="0" kern="1200" baseline="0" dirty="0">
                        <a:solidFill>
                          <a:schemeClr val="dk1"/>
                        </a:solidFill>
                        <a:effectLst/>
                        <a:latin typeface="+mj-lt"/>
                        <a:ea typeface="Times New Roman"/>
                        <a:cs typeface="Times New Roman"/>
                      </a:endParaRPr>
                    </a:p>
                  </a:txBody>
                  <a:tcPr marL="60707" marR="60707" marT="0" marB="0" anchor="ctr">
                    <a:solidFill>
                      <a:schemeClr val="bg2"/>
                    </a:solidFill>
                  </a:tcPr>
                </a:tc>
              </a:tr>
              <a:tr h="501984">
                <a:tc>
                  <a:txBody>
                    <a:bodyPr/>
                    <a:lstStyle/>
                    <a:p>
                      <a:pPr algn="ctr">
                        <a:lnSpc>
                          <a:spcPct val="115000"/>
                        </a:lnSpc>
                        <a:spcAft>
                          <a:spcPts val="0"/>
                        </a:spcAft>
                      </a:pPr>
                      <a:r>
                        <a:rPr lang="bs-Latn-BA" sz="800" baseline="0" dirty="0" smtClean="0">
                          <a:effectLst/>
                          <a:latin typeface="+mj-lt"/>
                        </a:rPr>
                        <a:t>Dononrs of Caritas Switzerland</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Caritas Switzerland</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Repair of houses</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latin typeface="+mj-lt"/>
                        </a:rPr>
                        <a:t>550.000 </a:t>
                      </a:r>
                      <a:r>
                        <a:rPr lang="bs-Latn-BA" sz="800" baseline="0" dirty="0" smtClean="0">
                          <a:effectLst/>
                          <a:latin typeface="+mj-lt"/>
                        </a:rPr>
                        <a:t>€</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latin typeface="+mj-lt"/>
                        </a:rPr>
                        <a:t>RS</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272</a:t>
                      </a:r>
                      <a:endParaRPr lang="bs-Latn-BA" sz="800" baseline="0" dirty="0">
                        <a:effectLst/>
                        <a:latin typeface="+mj-lt"/>
                        <a:ea typeface="Times New Roman"/>
                        <a:cs typeface="Times New Roman"/>
                      </a:endParaRPr>
                    </a:p>
                  </a:txBody>
                  <a:tcPr marL="60707" marR="60707" marT="0" marB="0" anchor="ctr"/>
                </a:tc>
              </a:tr>
              <a:tr h="950895">
                <a:tc>
                  <a:txBody>
                    <a:bodyPr/>
                    <a:lstStyle/>
                    <a:p>
                      <a:pPr algn="ctr">
                        <a:lnSpc>
                          <a:spcPct val="115000"/>
                        </a:lnSpc>
                        <a:spcAft>
                          <a:spcPts val="0"/>
                        </a:spcAft>
                      </a:pPr>
                      <a:r>
                        <a:rPr lang="en-US" sz="800" baseline="0" dirty="0" smtClean="0">
                          <a:effectLst/>
                          <a:latin typeface="+mj-lt"/>
                          <a:ea typeface="Times New Roman"/>
                          <a:cs typeface="Times New Roman"/>
                        </a:rPr>
                        <a:t>Caritas </a:t>
                      </a:r>
                      <a:r>
                        <a:rPr lang="bs-Latn-BA" sz="800" baseline="0" dirty="0" smtClean="0">
                          <a:effectLst/>
                          <a:latin typeface="+mj-lt"/>
                          <a:ea typeface="Times New Roman"/>
                          <a:cs typeface="Times New Roman"/>
                        </a:rPr>
                        <a:t> of Bishops Conference </a:t>
                      </a:r>
                      <a:r>
                        <a:rPr lang="en-US" sz="800" baseline="0" dirty="0" smtClean="0">
                          <a:effectLst/>
                          <a:latin typeface="+mj-lt"/>
                          <a:ea typeface="Times New Roman"/>
                          <a:cs typeface="Times New Roman"/>
                        </a:rPr>
                        <a:t>(Caritas network donors in Europe and worldwide)</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latin typeface="+mj-lt"/>
                        </a:rPr>
                        <a:t>Caritas </a:t>
                      </a:r>
                      <a:r>
                        <a:rPr lang="bs-Latn-BA" sz="800" baseline="0" dirty="0" smtClean="0">
                          <a:effectLst/>
                          <a:latin typeface="+mj-lt"/>
                        </a:rPr>
                        <a:t>Vrhbosna archdiocese and Caritas </a:t>
                      </a:r>
                      <a:r>
                        <a:rPr lang="bs-Latn-BA" sz="800" baseline="0" dirty="0">
                          <a:effectLst/>
                          <a:latin typeface="+mj-lt"/>
                        </a:rPr>
                        <a:t>Banja Luka</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rPr>
                        <a:t>Reconstruction of housing units </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rPr>
                        <a:t>1.278.229,70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FBiH, RS</a:t>
                      </a:r>
                    </a:p>
                    <a:p>
                      <a:pPr algn="ctr">
                        <a:lnSpc>
                          <a:spcPct val="115000"/>
                        </a:lnSpc>
                        <a:spcAft>
                          <a:spcPts val="0"/>
                        </a:spcAft>
                      </a:pP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rPr>
                        <a:t>528</a:t>
                      </a:r>
                      <a:endParaRPr lang="bs-Latn-BA" sz="800" baseline="0" dirty="0">
                        <a:effectLst/>
                        <a:latin typeface="+mj-lt"/>
                        <a:ea typeface="Times New Roman"/>
                        <a:cs typeface="Times New Roman"/>
                      </a:endParaRPr>
                    </a:p>
                  </a:txBody>
                  <a:tcPr marL="60707" marR="60707" marT="0" marB="0" anchor="ctr"/>
                </a:tc>
              </a:tr>
              <a:tr h="747120">
                <a:tc>
                  <a:txBody>
                    <a:bodyPr/>
                    <a:lstStyle/>
                    <a:p>
                      <a:pPr algn="ctr">
                        <a:lnSpc>
                          <a:spcPct val="115000"/>
                        </a:lnSpc>
                        <a:spcAft>
                          <a:spcPts val="0"/>
                        </a:spcAft>
                      </a:pPr>
                      <a:r>
                        <a:rPr lang="en-US" sz="800" baseline="0" dirty="0" smtClean="0">
                          <a:effectLst/>
                          <a:latin typeface="+mj-lt"/>
                          <a:ea typeface="Times New Roman"/>
                          <a:cs typeface="Times New Roman"/>
                        </a:rPr>
                        <a:t>Embassy of Kuwait / Kuwait Red Crescent</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en-US" sz="800" baseline="0" dirty="0" smtClean="0">
                          <a:effectLst/>
                          <a:latin typeface="+mj-lt"/>
                          <a:ea typeface="Times New Roman"/>
                          <a:cs typeface="Times New Roman"/>
                        </a:rPr>
                        <a:t>Through the Government of </a:t>
                      </a:r>
                      <a:r>
                        <a:rPr lang="en-US" sz="800" baseline="0" dirty="0" err="1" smtClean="0">
                          <a:effectLst/>
                          <a:latin typeface="+mj-lt"/>
                          <a:ea typeface="Times New Roman"/>
                          <a:cs typeface="Times New Roman"/>
                        </a:rPr>
                        <a:t>Posavina</a:t>
                      </a:r>
                      <a:r>
                        <a:rPr lang="en-US" sz="800" baseline="0" dirty="0" smtClean="0">
                          <a:effectLst/>
                          <a:latin typeface="+mj-lt"/>
                          <a:ea typeface="Times New Roman"/>
                          <a:cs typeface="Times New Roman"/>
                        </a:rPr>
                        <a:t> Canton</a:t>
                      </a:r>
                      <a:r>
                        <a:rPr lang="bs-Latn-BA" sz="800" baseline="0" dirty="0" smtClean="0">
                          <a:effectLst/>
                          <a:latin typeface="+mj-lt"/>
                          <a:ea typeface="Times New Roman"/>
                          <a:cs typeface="Times New Roman"/>
                        </a:rPr>
                        <a:t> </a:t>
                      </a:r>
                      <a:endParaRPr lang="bs-Latn-BA" sz="800" baseline="0" dirty="0">
                        <a:effectLst/>
                        <a:latin typeface="+mj-lt"/>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bs-Latn-BA" sz="800" b="0" kern="1200" baseline="0" dirty="0" smtClean="0">
                          <a:solidFill>
                            <a:schemeClr val="dk1"/>
                          </a:solidFill>
                          <a:effectLst/>
                          <a:latin typeface="+mn-lt"/>
                          <a:ea typeface="Times New Roman"/>
                          <a:cs typeface="Times New Roman"/>
                        </a:rPr>
                        <a:t>Reconstrucion of houses damaged in floods</a:t>
                      </a:r>
                    </a:p>
                    <a:p>
                      <a:pPr algn="ctr">
                        <a:lnSpc>
                          <a:spcPct val="115000"/>
                        </a:lnSpc>
                        <a:spcAft>
                          <a:spcPts val="0"/>
                        </a:spcAft>
                      </a:pP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rPr>
                        <a:t>511.291,88 </a:t>
                      </a:r>
                      <a:r>
                        <a:rPr kumimoji="0" lang="bs-Latn-BA" sz="800" kern="1200" baseline="0" dirty="0" smtClean="0">
                          <a:solidFill>
                            <a:schemeClr val="dk1"/>
                          </a:solidFill>
                          <a:effectLst/>
                          <a:latin typeface="+mn-lt"/>
                          <a:ea typeface="+mn-ea"/>
                          <a:cs typeface="+mn-cs"/>
                        </a:rPr>
                        <a:t>€</a:t>
                      </a:r>
                      <a:endParaRPr kumimoji="0" lang="bs-Latn-BA" sz="800" kern="1200" baseline="0" dirty="0">
                        <a:solidFill>
                          <a:schemeClr val="dk1"/>
                        </a:solidFill>
                        <a:effectLst/>
                        <a:latin typeface="+mn-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rPr>
                        <a:t>FBIH</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rPr>
                        <a:t>224</a:t>
                      </a:r>
                      <a:endParaRPr lang="bs-Latn-BA" sz="800" baseline="0" dirty="0">
                        <a:effectLst/>
                        <a:latin typeface="+mj-lt"/>
                        <a:ea typeface="Times New Roman"/>
                        <a:cs typeface="Times New Roman"/>
                      </a:endParaRPr>
                    </a:p>
                  </a:txBody>
                  <a:tcPr marL="60707" marR="60707" marT="0" marB="0" anchor="ctr"/>
                </a:tc>
              </a:tr>
              <a:tr h="678359">
                <a:tc>
                  <a:txBody>
                    <a:bodyPr/>
                    <a:lstStyle/>
                    <a:p>
                      <a:pPr algn="ctr">
                        <a:lnSpc>
                          <a:spcPct val="115000"/>
                        </a:lnSpc>
                        <a:spcAft>
                          <a:spcPts val="0"/>
                        </a:spcAft>
                      </a:pPr>
                      <a:r>
                        <a:rPr lang="bs-Latn-BA" sz="800" baseline="0" dirty="0" smtClean="0">
                          <a:effectLst/>
                          <a:latin typeface="+mj-lt"/>
                          <a:ea typeface="Times New Roman"/>
                          <a:cs typeface="Times New Roman"/>
                        </a:rPr>
                        <a:t>ASB DEUTSCHLAND</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ASB BiH</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Sanation of haousing units</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198.000 €</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FBiH i RS</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21</a:t>
                      </a:r>
                      <a:endParaRPr lang="bs-Latn-BA" sz="800" baseline="0" dirty="0">
                        <a:effectLst/>
                        <a:latin typeface="+mj-lt"/>
                        <a:ea typeface="Times New Roman"/>
                        <a:cs typeface="Times New Roman"/>
                      </a:endParaRPr>
                    </a:p>
                  </a:txBody>
                  <a:tcPr marL="60707" marR="60707" marT="0" marB="0" anchor="ctr"/>
                </a:tc>
              </a:tr>
              <a:tr h="678359">
                <a:tc>
                  <a:txBody>
                    <a:bodyPr/>
                    <a:lstStyle/>
                    <a:p>
                      <a:pPr algn="ctr">
                        <a:lnSpc>
                          <a:spcPct val="115000"/>
                        </a:lnSpc>
                        <a:spcAft>
                          <a:spcPts val="0"/>
                        </a:spcAft>
                      </a:pPr>
                      <a:r>
                        <a:rPr lang="bs-Latn-BA" sz="800" baseline="0" dirty="0" smtClean="0">
                          <a:effectLst/>
                          <a:latin typeface="+mj-lt"/>
                          <a:ea typeface="Times New Roman"/>
                          <a:cs typeface="Times New Roman"/>
                        </a:rPr>
                        <a:t>International Solidarity Forum </a:t>
                      </a:r>
                      <a:r>
                        <a:rPr lang="vi-VN" sz="800" baseline="0" dirty="0" smtClean="0">
                          <a:effectLst/>
                          <a:latin typeface="+mj-lt"/>
                          <a:ea typeface="Times New Roman"/>
                          <a:cs typeface="Times New Roman"/>
                        </a:rPr>
                        <a:t>-EMMAUS</a:t>
                      </a:r>
                      <a:endParaRPr lang="bs-Latn-BA" sz="800" baseline="0" dirty="0">
                        <a:effectLst/>
                        <a:latin typeface="+mj-lt"/>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bs-Latn-BA" sz="800" baseline="0" dirty="0" smtClean="0">
                        <a:effectLst/>
                        <a:latin typeface="+mj-lt"/>
                        <a:ea typeface="Times New Roman"/>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latin typeface="+mj-lt"/>
                          <a:ea typeface="Times New Roman"/>
                          <a:cs typeface="Times New Roman"/>
                        </a:rPr>
                        <a:t>MFS-EMMAUS</a:t>
                      </a:r>
                    </a:p>
                    <a:p>
                      <a:pPr algn="ctr">
                        <a:lnSpc>
                          <a:spcPct val="115000"/>
                        </a:lnSpc>
                        <a:spcAft>
                          <a:spcPts val="0"/>
                        </a:spcAft>
                      </a:pP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Reconstruction of housing units </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312.000,00 €</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FBiH i RS</a:t>
                      </a:r>
                      <a:endParaRPr lang="bs-Latn-BA" sz="800"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latin typeface="+mj-lt"/>
                          <a:ea typeface="Times New Roman"/>
                          <a:cs typeface="Times New Roman"/>
                        </a:rPr>
                        <a:t>60</a:t>
                      </a:r>
                      <a:endParaRPr lang="bs-Latn-BA" sz="800" baseline="0" dirty="0">
                        <a:effectLst/>
                        <a:latin typeface="+mj-lt"/>
                        <a:ea typeface="Times New Roman"/>
                        <a:cs typeface="Times New Roman"/>
                      </a:endParaRPr>
                    </a:p>
                  </a:txBody>
                  <a:tcPr marL="60707" marR="60707" marT="0" marB="0" anchor="ctr"/>
                </a:tc>
              </a:tr>
              <a:tr h="285104">
                <a:tc>
                  <a:txBody>
                    <a:bodyPr/>
                    <a:lstStyle/>
                    <a:p>
                      <a:pPr algn="ctr">
                        <a:lnSpc>
                          <a:spcPct val="115000"/>
                        </a:lnSpc>
                        <a:spcAft>
                          <a:spcPts val="0"/>
                        </a:spcAft>
                      </a:pPr>
                      <a:r>
                        <a:rPr lang="bs-Latn-BA" sz="800" b="1" baseline="0" dirty="0" smtClean="0">
                          <a:effectLst/>
                          <a:latin typeface="+mj-lt"/>
                          <a:ea typeface="Times New Roman"/>
                          <a:cs typeface="Times New Roman"/>
                        </a:rPr>
                        <a:t>TOTAL </a:t>
                      </a:r>
                      <a:endParaRPr lang="bs-Latn-BA" sz="800" b="1"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endParaRPr lang="bs-Latn-BA" sz="800" b="1"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endParaRPr lang="bs-Latn-BA" sz="800" b="1" baseline="0" dirty="0">
                        <a:effectLst/>
                        <a:latin typeface="+mj-lt"/>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bs-Latn-BA" sz="800" b="1" kern="1200" baseline="0" dirty="0" smtClean="0">
                          <a:solidFill>
                            <a:schemeClr val="dk1"/>
                          </a:solidFill>
                          <a:effectLst/>
                          <a:latin typeface="+mn-lt"/>
                          <a:ea typeface="+mn-ea"/>
                          <a:cs typeface="+mn-cs"/>
                        </a:rPr>
                        <a:t>81.162.054,36 €</a:t>
                      </a:r>
                      <a:endParaRPr kumimoji="0" lang="bs-Latn-BA" sz="800" b="1" kern="1200" baseline="0" dirty="0" smtClean="0">
                        <a:solidFill>
                          <a:schemeClr val="dk1"/>
                        </a:solidFill>
                        <a:effectLst/>
                        <a:latin typeface="+mn-lt"/>
                        <a:ea typeface="Times New Roman"/>
                        <a:cs typeface="Times New Roman"/>
                      </a:endParaRPr>
                    </a:p>
                  </a:txBody>
                  <a:tcPr marL="60707" marR="60707" marT="0" marB="0" anchor="ctr"/>
                </a:tc>
                <a:tc>
                  <a:txBody>
                    <a:bodyPr/>
                    <a:lstStyle/>
                    <a:p>
                      <a:pPr algn="ctr">
                        <a:lnSpc>
                          <a:spcPct val="115000"/>
                        </a:lnSpc>
                        <a:spcAft>
                          <a:spcPts val="0"/>
                        </a:spcAft>
                      </a:pPr>
                      <a:endParaRPr lang="bs-Latn-BA" sz="800" b="1" baseline="0" dirty="0">
                        <a:effectLst/>
                        <a:latin typeface="+mj-lt"/>
                        <a:ea typeface="Times New Roman"/>
                        <a:cs typeface="Times New Roman"/>
                      </a:endParaRPr>
                    </a:p>
                  </a:txBody>
                  <a:tcPr marL="60707" marR="60707" marT="0" marB="0" anchor="ctr"/>
                </a:tc>
                <a:tc>
                  <a:txBody>
                    <a:bodyPr/>
                    <a:lstStyle/>
                    <a:p>
                      <a:pPr algn="ctr">
                        <a:lnSpc>
                          <a:spcPct val="115000"/>
                        </a:lnSpc>
                        <a:spcAft>
                          <a:spcPts val="0"/>
                        </a:spcAft>
                      </a:pPr>
                      <a:r>
                        <a:rPr lang="bs-Latn-BA" sz="800" b="1" baseline="0" dirty="0" smtClean="0">
                          <a:effectLst/>
                          <a:latin typeface="+mj-lt"/>
                          <a:ea typeface="Times New Roman"/>
                          <a:cs typeface="Times New Roman"/>
                        </a:rPr>
                        <a:t>29.905</a:t>
                      </a:r>
                      <a:endParaRPr lang="bs-Latn-BA" sz="800" b="1" baseline="0" dirty="0">
                        <a:effectLst/>
                        <a:latin typeface="+mj-lt"/>
                        <a:ea typeface="Times New Roman"/>
                        <a:cs typeface="Times New Roman"/>
                      </a:endParaRPr>
                    </a:p>
                  </a:txBody>
                  <a:tcPr marL="60707" marR="60707" marT="0" marB="0" anchor="ctr"/>
                </a:tc>
              </a:tr>
            </a:tbl>
          </a:graphicData>
        </a:graphic>
      </p:graphicFrame>
      <p:sp>
        <p:nvSpPr>
          <p:cNvPr id="5" name="TextBox 4"/>
          <p:cNvSpPr txBox="1"/>
          <p:nvPr/>
        </p:nvSpPr>
        <p:spPr>
          <a:xfrm>
            <a:off x="899592" y="5445224"/>
            <a:ext cx="8136904" cy="569387"/>
          </a:xfrm>
          <a:prstGeom prst="rect">
            <a:avLst/>
          </a:prstGeom>
          <a:noFill/>
        </p:spPr>
        <p:txBody>
          <a:bodyPr wrap="square" rtlCol="0">
            <a:spAutoFit/>
          </a:bodyPr>
          <a:lstStyle/>
          <a:p>
            <a:endParaRPr lang="bs-Latn-BA" sz="1100" dirty="0" smtClean="0"/>
          </a:p>
          <a:p>
            <a:r>
              <a:rPr lang="bs-Latn-BA" sz="1000" dirty="0" smtClean="0"/>
              <a:t>U </a:t>
            </a:r>
            <a:r>
              <a:rPr lang="bs-Latn-BA" sz="1000" dirty="0"/>
              <a:t>MLJPI je uspostavljena Baza podataka odabranih korisnika projekta sanacije stambenih jedinica, koja se kontinuirano ažurira. </a:t>
            </a:r>
            <a:br>
              <a:rPr lang="bs-Latn-BA" sz="1000" dirty="0"/>
            </a:br>
            <a:endParaRPr lang="bs-Latn-BA" sz="1000" dirty="0"/>
          </a:p>
        </p:txBody>
      </p:sp>
    </p:spTree>
    <p:extLst>
      <p:ext uri="{BB962C8B-B14F-4D97-AF65-F5344CB8AC3E}">
        <p14:creationId xmlns:p14="http://schemas.microsoft.com/office/powerpoint/2010/main" val="15485977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1721</TotalTime>
  <Words>1676</Words>
  <Application>Microsoft Office PowerPoint</Application>
  <PresentationFormat>On-screen Show (4:3)</PresentationFormat>
  <Paragraphs>250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INFORMATION ON ACHIEVED RESULTS IN THE PROCESS OF SANATION OF FLOOD CONSEQUENCES IN BOSNIA AND HERZEGOVINA  RELATED TO THE PROBLEM OF RECONSTRUCTION OF HOUSING UNITS AND DISPLACEMENT </vt:lpstr>
      <vt:lpstr>CONTENT:</vt:lpstr>
      <vt:lpstr>   The effects of the floods on the housing fund and displacement    </vt:lpstr>
      <vt:lpstr>Conducted measures </vt:lpstr>
      <vt:lpstr>OVERVIEW OF REALISED ACTIVITIES</vt:lpstr>
      <vt:lpstr>On behalf of the reconstruction of the housing stock, at the Donors conference were announced the following grants and loans :</vt:lpstr>
      <vt:lpstr>INVESTED FUNDS FOR RECONSTRUCION OF HOUSING UNITS  </vt:lpstr>
      <vt:lpstr>Review of the results achieved in the reconstruction of housing units damaged by floods in 2014  </vt:lpstr>
      <vt:lpstr>PowerPoint Presentation</vt:lpstr>
      <vt:lpstr>PowerPoint Presentation</vt:lpstr>
      <vt:lpstr>IDENTIFIED ISSUES </vt:lpstr>
      <vt:lpstr>     II PART- Current and upcoming activities, the remaining needs and priorities      </vt:lpstr>
      <vt:lpstr>     The remaining needs and priorities     </vt:lpstr>
      <vt:lpstr>Final </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INFORMACIJA O POSLJEDICAMA POPLAVA U BOSNI I HERCEGOVINI NA PITANJA RASELJENJA I OBNOVE STAMBENIH JEDINICA</dc:title>
  <dc:creator>Zorana Leko</dc:creator>
  <cp:lastModifiedBy>operater</cp:lastModifiedBy>
  <cp:revision>233</cp:revision>
  <cp:lastPrinted>2015-09-21T11:44:31Z</cp:lastPrinted>
  <dcterms:created xsi:type="dcterms:W3CDTF">2014-10-10T08:04:16Z</dcterms:created>
  <dcterms:modified xsi:type="dcterms:W3CDTF">2015-09-25T11:45:05Z</dcterms:modified>
</cp:coreProperties>
</file>